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2" r:id="rId5"/>
    <p:sldMasterId id="2147483684" r:id="rId6"/>
    <p:sldMasterId id="2147483696" r:id="rId7"/>
    <p:sldMasterId id="2147483708" r:id="rId8"/>
  </p:sldMasterIdLst>
  <p:notesMasterIdLst>
    <p:notesMasterId r:id="rId34"/>
  </p:notesMasterIdLst>
  <p:sldIdLst>
    <p:sldId id="421" r:id="rId9"/>
    <p:sldId id="285" r:id="rId10"/>
    <p:sldId id="344" r:id="rId11"/>
    <p:sldId id="287" r:id="rId12"/>
    <p:sldId id="288" r:id="rId13"/>
    <p:sldId id="347" r:id="rId14"/>
    <p:sldId id="349" r:id="rId15"/>
    <p:sldId id="408" r:id="rId16"/>
    <p:sldId id="409" r:id="rId17"/>
    <p:sldId id="350" r:id="rId18"/>
    <p:sldId id="353" r:id="rId19"/>
    <p:sldId id="390" r:id="rId20"/>
    <p:sldId id="410" r:id="rId21"/>
    <p:sldId id="358" r:id="rId22"/>
    <p:sldId id="357" r:id="rId23"/>
    <p:sldId id="391" r:id="rId24"/>
    <p:sldId id="411" r:id="rId25"/>
    <p:sldId id="352" r:id="rId26"/>
    <p:sldId id="351" r:id="rId27"/>
    <p:sldId id="416" r:id="rId28"/>
    <p:sldId id="355" r:id="rId29"/>
    <p:sldId id="356" r:id="rId30"/>
    <p:sldId id="420" r:id="rId31"/>
    <p:sldId id="417" r:id="rId32"/>
    <p:sldId id="418" r:id="rId33"/>
  </p:sldIdLst>
  <p:sldSz cx="9144000" cy="5143500" type="screen16x9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EF8FF4-6E23-9488-7CD2-BBA64F797F71}" name="Sharma, Rishabh" initials="SR" userId="S::sharm451@purdue.edu::29e178c3-462b-491f-9a40-b25bb1a6e5e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say Ledford" initials="LL" lastIdx="1" clrIdx="0">
    <p:extLst>
      <p:ext uri="{19B8F6BF-5375-455C-9EA6-DF929625EA0E}">
        <p15:presenceInfo xmlns:p15="http://schemas.microsoft.com/office/powerpoint/2012/main" userId="S::LLedford@Redroof.com::1fc29b7f-594c-4c44-a429-e2c6e46c29a8" providerId="AD"/>
      </p:ext>
    </p:extLst>
  </p:cmAuthor>
  <p:cmAuthor id="2" name="Kristofer Haldy" initials="KH" lastIdx="1" clrIdx="1">
    <p:extLst>
      <p:ext uri="{19B8F6BF-5375-455C-9EA6-DF929625EA0E}">
        <p15:presenceInfo xmlns:p15="http://schemas.microsoft.com/office/powerpoint/2012/main" userId="S::KHaldy@Redroof.com::a3c23e5b-f571-4457-9394-46a0d88797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3D0"/>
    <a:srgbClr val="900E2D"/>
    <a:srgbClr val="D61440"/>
    <a:srgbClr val="BF4952"/>
    <a:srgbClr val="F7AFC0"/>
    <a:srgbClr val="D0D8E8"/>
    <a:srgbClr val="95B3D7"/>
    <a:srgbClr val="D99694"/>
    <a:srgbClr val="D6133F"/>
    <a:srgbClr val="35B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E4692A-00C0-4691-94A2-36E9537F8AD6}" v="3" dt="2022-05-08T19:00:15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634" autoAdjust="0"/>
  </p:normalViewPr>
  <p:slideViewPr>
    <p:cSldViewPr snapToGrid="0">
      <p:cViewPr varScale="1">
        <p:scale>
          <a:sx n="112" d="100"/>
          <a:sy n="112" d="100"/>
        </p:scale>
        <p:origin x="86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r">
              <a:defRPr sz="1200"/>
            </a:lvl1pPr>
          </a:lstStyle>
          <a:p>
            <a:fld id="{909FA734-467C-1A49-905A-1A9BC84E3D2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87" tIns="46244" rIns="92487" bIns="462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87" tIns="46244" rIns="92487" bIns="462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r">
              <a:defRPr sz="1200"/>
            </a:lvl1pPr>
          </a:lstStyle>
          <a:p>
            <a:fld id="{56928EFD-7BB6-0842-AB6A-74AD552E23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11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Issues today: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Low visibility in changing demand of a property real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affects the price mark-up that can happen on the property, that can help in increasing revenue as demand is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cases of low demand, the price can be dropped to increase the likelihood of booking at a competitor's property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Solution should consist: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 monitor the demand in real time and how it compares to the forecast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Build an alert mechanism that finds that generates alerts in real time about unexpected increase/ decrease in demand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alert needs to be generated on each property individually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If possible, segregate the alerts into high, medium and low based on severity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28EFD-7BB6-0842-AB6A-74AD552E23E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28EFD-7BB6-0842-AB6A-74AD552E23E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9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Collect the data and all individual data segments, like acquisition channel, details and features about properties, location and historical bookings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Perform EDA to remove anomalies, filter/ replace missing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Literature review on best practices for anomaly detection in time series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Shortlisting the best algorithm forward by comparing results among all of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Implementation and testing of framework and algorithm developed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Synthesis results and discuss with business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Alert generation via email and report for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Improving the results and anomaly 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28EFD-7BB6-0842-AB6A-74AD552E23E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28EFD-7BB6-0842-AB6A-74AD552E23E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46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28EFD-7BB6-0842-AB6A-74AD552E23E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8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28EFD-7BB6-0842-AB6A-74AD552E23E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4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</a:rPr>
              <a:t>Implementation within the organization to show the revenue benefit of this product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</a:rPr>
              <a:t>Strategic pricing for the detected anomalies to optimize revenue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+mn-lt"/>
              </a:rPr>
              <a:t>Anomaly detection on a broader timeline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28EFD-7BB6-0842-AB6A-74AD552E23E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3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Brand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C477-6771-3741-9394-6BFC8543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3BB18-3253-134A-95AA-7EC715B8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92C5-41A4-974D-95EA-ED48658ED940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45D23-863C-0C48-89DC-B425867B7C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6979A2-933B-9544-A42C-3821695F1B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E2C67-1F5B-FE4A-88E0-F19A018EB9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7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Master Br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75105"/>
            <a:ext cx="5486400" cy="28705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Master Brand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695159"/>
            <a:ext cx="8468893" cy="3346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210" y="1109578"/>
            <a:ext cx="8468893" cy="34392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Master Brand 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15211"/>
            <a:ext cx="2057400" cy="3879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15211"/>
            <a:ext cx="6019800" cy="3879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RI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50A058-79B2-F44F-9A18-6532608E8E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82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R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60" y="1297039"/>
            <a:ext cx="8437920" cy="1102519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60" y="2613870"/>
            <a:ext cx="843792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807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RI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15211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99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RI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60" y="3305176"/>
            <a:ext cx="8437919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2180035"/>
            <a:ext cx="8437920" cy="1125140"/>
          </a:xfr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19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RI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255" y="1200151"/>
            <a:ext cx="4195007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579" y="1200151"/>
            <a:ext cx="4141533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33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RRI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1151335"/>
            <a:ext cx="4154428" cy="47982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60" y="1631156"/>
            <a:ext cx="415442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158078" cy="47982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158078" cy="2963466"/>
          </a:xfrm>
        </p:spPr>
        <p:txBody>
          <a:bodyPr/>
          <a:lstStyle>
            <a:lvl1pPr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4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RRI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67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 Br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60" y="1297039"/>
            <a:ext cx="8437920" cy="11025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60" y="2613870"/>
            <a:ext cx="843792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RI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678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RI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55053"/>
            <a:ext cx="3008313" cy="421272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55053"/>
            <a:ext cx="5111750" cy="393957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228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RI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75105"/>
            <a:ext cx="5486400" cy="28705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7444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RI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695159"/>
            <a:ext cx="8468893" cy="334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210" y="1109578"/>
            <a:ext cx="8468893" cy="34392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421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RRI 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15211"/>
            <a:ext cx="2057400" cy="38794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15211"/>
            <a:ext cx="6019800" cy="3879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917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RPLUS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5A83-2415-F84F-A5CF-B0D4D6BD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92FA7-4455-1A45-AE2C-43D6177D6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F966-326A-394A-91C8-BDF380557866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B279D-D406-2F44-948D-2E877D082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6979A2-933B-9544-A42C-3821695F1B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613B7-6708-914D-9840-0CBCFAA7D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RPLU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60" y="1297039"/>
            <a:ext cx="8437920" cy="1102519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60" y="2613870"/>
            <a:ext cx="843792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9772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RPLUS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15211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19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RPLUS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60" y="3305176"/>
            <a:ext cx="8437919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2180035"/>
            <a:ext cx="8437920" cy="1125140"/>
          </a:xfr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4014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R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255" y="1200151"/>
            <a:ext cx="4195007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579" y="1200151"/>
            <a:ext cx="4141533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06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ster Bran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311E2A-03F7-42C3-9ED7-7F6E1ECD4CF7}"/>
              </a:ext>
            </a:extLst>
          </p:cNvPr>
          <p:cNvSpPr/>
          <p:nvPr userDrawn="1"/>
        </p:nvSpPr>
        <p:spPr>
          <a:xfrm>
            <a:off x="201038" y="90791"/>
            <a:ext cx="1258111" cy="415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RRPLU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1151335"/>
            <a:ext cx="4154428" cy="47982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60" y="1631156"/>
            <a:ext cx="415442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158078" cy="47982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158078" cy="2963466"/>
          </a:xfrm>
        </p:spPr>
        <p:txBody>
          <a:bodyPr/>
          <a:lstStyle>
            <a:lvl1pPr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46717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RRPLUS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89444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RPLU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RPLUS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55053"/>
            <a:ext cx="3008313" cy="421272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55053"/>
            <a:ext cx="5111750" cy="393957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04587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RPLUS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75105"/>
            <a:ext cx="5486400" cy="28705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5757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RPLUS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695159"/>
            <a:ext cx="8468893" cy="334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210" y="1109578"/>
            <a:ext cx="8468893" cy="34392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1623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RRPLUS 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15211"/>
            <a:ext cx="2057400" cy="38794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15211"/>
            <a:ext cx="6019800" cy="3879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3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C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A135-9179-6243-8BB3-8ABC1F50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F44B1-9512-1B44-B92E-9EE26243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C153-590A-7148-AF9F-EF94051D6637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FF2FE-50F1-9946-9E05-028EED852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6979A2-933B-9544-A42C-3821695F1B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95C33-BF7D-4143-8E13-5ACCCA10A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929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60" y="1297039"/>
            <a:ext cx="8437920" cy="1102519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60" y="2613870"/>
            <a:ext cx="843792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6055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R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15211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04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Master Brand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60" y="3305176"/>
            <a:ext cx="8437919" cy="1021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2180035"/>
            <a:ext cx="8437920" cy="1125140"/>
          </a:xfr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RC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60" y="3305176"/>
            <a:ext cx="8437919" cy="1021556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2180035"/>
            <a:ext cx="8437920" cy="1125140"/>
          </a:xfr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5498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RC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255" y="1200151"/>
            <a:ext cx="4195007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579" y="1200151"/>
            <a:ext cx="4141533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9410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RC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1151335"/>
            <a:ext cx="4154428" cy="47982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60" y="1631156"/>
            <a:ext cx="415442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158078" cy="47982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158078" cy="2963466"/>
          </a:xfrm>
        </p:spPr>
        <p:txBody>
          <a:bodyPr/>
          <a:lstStyle>
            <a:lvl1pPr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9838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RC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25685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C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2770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RC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55053"/>
            <a:ext cx="3008313" cy="421272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55053"/>
            <a:ext cx="5111750" cy="393957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58892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75105"/>
            <a:ext cx="5486400" cy="28705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00109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RC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695159"/>
            <a:ext cx="8468893" cy="334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210" y="1109578"/>
            <a:ext cx="8468893" cy="34392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2692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RC 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15211"/>
            <a:ext cx="2057400" cy="38794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15211"/>
            <a:ext cx="6019800" cy="3879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31822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TS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4AF9-FD23-0644-B7DB-81223B3C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783BAC-E526-9644-A382-107B7E9A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07FC-E5C9-8F49-B78A-C7CF5FC9EC16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1A289-74A0-854B-BCB6-9408E27D75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6979A2-933B-9544-A42C-3821695F1B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3026A-552E-4E47-AD62-5BBE2460D5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aster Br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255" y="1200151"/>
            <a:ext cx="4195007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579" y="1200151"/>
            <a:ext cx="4141533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T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60" y="1297039"/>
            <a:ext cx="843792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60" y="2613870"/>
            <a:ext cx="843792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8165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TS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902363"/>
            <a:ext cx="8468893" cy="334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6968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TS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60" y="3305176"/>
            <a:ext cx="8437919" cy="1021556"/>
          </a:xfrm>
        </p:spPr>
        <p:txBody>
          <a:bodyPr anchor="t">
            <a:normAutofit/>
          </a:bodyPr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2180035"/>
            <a:ext cx="8437920" cy="1125140"/>
          </a:xfr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38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T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882311"/>
            <a:ext cx="8468893" cy="334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211" y="1323473"/>
            <a:ext cx="4195007" cy="327114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579" y="1323473"/>
            <a:ext cx="4141533" cy="327115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92390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HT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875627"/>
            <a:ext cx="8468893" cy="3346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1269999"/>
            <a:ext cx="4154428" cy="361157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60" y="1631156"/>
            <a:ext cx="415442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69999"/>
            <a:ext cx="4158078" cy="361158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158078" cy="2963466"/>
          </a:xfrm>
        </p:spPr>
        <p:txBody>
          <a:bodyPr/>
          <a:lstStyle>
            <a:lvl1pPr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20276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TS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895679"/>
            <a:ext cx="8468893" cy="334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01929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T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2939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HTS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922420"/>
            <a:ext cx="3008313" cy="340896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2419"/>
            <a:ext cx="5111750" cy="367220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63316"/>
            <a:ext cx="3008313" cy="333130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14125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HTS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22421"/>
            <a:ext cx="5486400" cy="26232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033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TS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868943"/>
            <a:ext cx="8468893" cy="334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210" y="1283368"/>
            <a:ext cx="8468893" cy="32654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262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Master Br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60" y="1151335"/>
            <a:ext cx="4154428" cy="47982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60" y="1631156"/>
            <a:ext cx="415442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158078" cy="47982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158078" cy="2963466"/>
          </a:xfrm>
        </p:spPr>
        <p:txBody>
          <a:bodyPr/>
          <a:lstStyle>
            <a:lvl1pPr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HTS 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895683"/>
            <a:ext cx="2151480" cy="36989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60" y="895684"/>
            <a:ext cx="6134040" cy="3698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50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aster Bra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11" y="708527"/>
            <a:ext cx="8468893" cy="3346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 Br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Master Bran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55053"/>
            <a:ext cx="3008313" cy="421272"/>
          </a:xfrm>
          <a:prstGeom prst="rect">
            <a:avLst/>
          </a:prstGeo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55053"/>
            <a:ext cx="5111750" cy="3939570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5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7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210" y="1182568"/>
            <a:ext cx="8468893" cy="336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6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20A492C5-41A4-974D-95EA-ED48658ED940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728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A6979A2-933B-9544-A42C-3821695F1B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6FD1F045-9709-3842-B01E-D47D4F9BB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211" y="701843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210" y="1182568"/>
            <a:ext cx="8468893" cy="336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6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48648417-20F5-3E42-9218-2ADE126D0E3A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728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A6979A2-933B-9544-A42C-3821695F1B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211" y="701843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210" y="1182568"/>
            <a:ext cx="8468893" cy="336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6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9FEF966-326A-394A-91C8-BDF380557866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728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A6979A2-933B-9544-A42C-3821695F1B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7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211" y="701843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210" y="1182568"/>
            <a:ext cx="8468893" cy="336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6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92FC153-590A-7148-AF9F-EF94051D6637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728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A6979A2-933B-9544-A42C-3821695F1B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211" y="902363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210" y="1330158"/>
            <a:ext cx="8468893" cy="3218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6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DE307FC-E5C9-8F49-B78A-C7CF5FC9EC16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7280" y="47403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A6979A2-933B-9544-A42C-3821695F1B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3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06A27A-4C4F-4D47-A017-BAB34B8AFB77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42AC49-392A-430F-9071-828234E69775}"/>
              </a:ext>
            </a:extLst>
          </p:cNvPr>
          <p:cNvSpPr txBox="1">
            <a:spLocks/>
          </p:cNvSpPr>
          <p:nvPr/>
        </p:nvSpPr>
        <p:spPr>
          <a:xfrm>
            <a:off x="472611" y="488378"/>
            <a:ext cx="8198776" cy="13542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Mitigating Hotel Revenue Management System Risk Using Anomaly Detection in Short Booking Windows</a:t>
            </a:r>
          </a:p>
        </p:txBody>
      </p:sp>
      <p:pic>
        <p:nvPicPr>
          <p:cNvPr id="3" name="Picture 2" descr="Krannert School of Management - Purdue Krannert">
            <a:extLst>
              <a:ext uri="{FF2B5EF4-FFF2-40B4-BE49-F238E27FC236}">
                <a16:creationId xmlns:a16="http://schemas.microsoft.com/office/drawing/2014/main" id="{3FDEF999-A2C0-4D53-9E75-2314BE3D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8771" y="2918642"/>
            <a:ext cx="252645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5DA9E30-9BBA-426E-8B8E-04D2DBCB5BF3}"/>
              </a:ext>
            </a:extLst>
          </p:cNvPr>
          <p:cNvSpPr txBox="1">
            <a:spLocks/>
          </p:cNvSpPr>
          <p:nvPr/>
        </p:nvSpPr>
        <p:spPr>
          <a:xfrm>
            <a:off x="532995" y="4024858"/>
            <a:ext cx="8198776" cy="453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400" b="1" dirty="0">
                <a:solidFill>
                  <a:srgbClr val="D61440"/>
                </a:solidFill>
              </a:rPr>
              <a:t>MWDSI – April 9, 2022</a:t>
            </a:r>
          </a:p>
        </p:txBody>
      </p:sp>
    </p:spTree>
    <p:extLst>
      <p:ext uri="{BB962C8B-B14F-4D97-AF65-F5344CB8AC3E}">
        <p14:creationId xmlns:p14="http://schemas.microsoft.com/office/powerpoint/2010/main" val="396155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2C75C5-A981-4E45-9BF1-38E352295D9E}"/>
              </a:ext>
            </a:extLst>
          </p:cNvPr>
          <p:cNvSpPr txBox="1"/>
          <p:nvPr/>
        </p:nvSpPr>
        <p:spPr>
          <a:xfrm>
            <a:off x="1473337" y="1225304"/>
            <a:ext cx="206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Cluster based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62F3C-A113-4693-BE8C-F637D6969868}"/>
              </a:ext>
            </a:extLst>
          </p:cNvPr>
          <p:cNvSpPr txBox="1"/>
          <p:nvPr/>
        </p:nvSpPr>
        <p:spPr>
          <a:xfrm>
            <a:off x="5040458" y="1231779"/>
            <a:ext cx="364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PCA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A8D566A-AB5E-49EB-A831-89D19CFED13B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>
                <a:solidFill>
                  <a:srgbClr val="D61440"/>
                </a:solidFill>
              </a:rPr>
              <a:t>Model Comparison and Selection</a:t>
            </a:r>
            <a:endParaRPr lang="en-US" sz="2000" b="1" dirty="0">
              <a:solidFill>
                <a:srgbClr val="D6144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ED3B08-D0BE-4BB4-B362-1FB5EE357FB9}"/>
              </a:ext>
            </a:extLst>
          </p:cNvPr>
          <p:cNvSpPr/>
          <p:nvPr/>
        </p:nvSpPr>
        <p:spPr>
          <a:xfrm>
            <a:off x="483624" y="4065141"/>
            <a:ext cx="8170066" cy="669872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Clustering-based models can identify anomalies more accurately than PCA based models 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460F0D7B-1985-4A9A-A27D-726DF499D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2" y="1476983"/>
            <a:ext cx="4334905" cy="23892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8563035-33E2-44DA-B95F-F77AE902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13" y="1476982"/>
            <a:ext cx="4350340" cy="23977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3623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73FACB-D89A-4CFE-AAFF-61B27633EE7B}"/>
              </a:ext>
            </a:extLst>
          </p:cNvPr>
          <p:cNvSpPr/>
          <p:nvPr/>
        </p:nvSpPr>
        <p:spPr>
          <a:xfrm>
            <a:off x="486967" y="4108180"/>
            <a:ext cx="8170066" cy="863869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bg1"/>
                </a:solidFill>
              </a:rPr>
              <a:t>Improvements aimed to:</a:t>
            </a: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Make sure that no anomaly goes undetected</a:t>
            </a:r>
            <a:endParaRPr lang="en-US" sz="14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Remove false positives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D22C48F-30FF-4DD0-AB80-E5B475D3F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03" y="1253140"/>
            <a:ext cx="4811101" cy="2651760"/>
          </a:xfrm>
          <a:prstGeom prst="rect">
            <a:avLst/>
          </a:prstGeom>
          <a:noFill/>
          <a:ln>
            <a:solidFill>
              <a:srgbClr val="D61440"/>
            </a:solidFill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663AFE2-6EC6-4D28-B4E9-A0A72AC5FBB7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Scope of Improvements in Current Solution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8C6B2B-1EA5-4C1F-B4D2-4ACF04402C07}"/>
              </a:ext>
            </a:extLst>
          </p:cNvPr>
          <p:cNvSpPr/>
          <p:nvPr/>
        </p:nvSpPr>
        <p:spPr>
          <a:xfrm>
            <a:off x="4994275" y="2046347"/>
            <a:ext cx="367044" cy="280928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6FBBC8-C01C-4D6F-81EE-F4FDEBCE35EA}"/>
              </a:ext>
            </a:extLst>
          </p:cNvPr>
          <p:cNvSpPr/>
          <p:nvPr/>
        </p:nvSpPr>
        <p:spPr>
          <a:xfrm>
            <a:off x="6715167" y="2005082"/>
            <a:ext cx="367044" cy="280928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1BB5AA-B030-4DB1-9468-AAD4FE2013A9}"/>
              </a:ext>
            </a:extLst>
          </p:cNvPr>
          <p:cNvSpPr/>
          <p:nvPr/>
        </p:nvSpPr>
        <p:spPr>
          <a:xfrm>
            <a:off x="7566280" y="2016017"/>
            <a:ext cx="250918" cy="280928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98D9015-0572-4F39-B675-0CB06B1AAD40}"/>
              </a:ext>
            </a:extLst>
          </p:cNvPr>
          <p:cNvSpPr/>
          <p:nvPr/>
        </p:nvSpPr>
        <p:spPr>
          <a:xfrm>
            <a:off x="8269865" y="1916104"/>
            <a:ext cx="166194" cy="280928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F1D70D1-7B1F-440D-849B-8AE025798CFF}"/>
              </a:ext>
            </a:extLst>
          </p:cNvPr>
          <p:cNvSpPr/>
          <p:nvPr/>
        </p:nvSpPr>
        <p:spPr>
          <a:xfrm>
            <a:off x="251255" y="1246780"/>
            <a:ext cx="3555366" cy="86386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Algorithm Selection: </a:t>
            </a:r>
          </a:p>
          <a:p>
            <a:pPr algn="ctr"/>
            <a:endParaRPr lang="en-US" sz="100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Clustering Based Anomaly Detection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BD0C2C3-6E08-434A-9420-175BC162F75C}"/>
              </a:ext>
            </a:extLst>
          </p:cNvPr>
          <p:cNvSpPr/>
          <p:nvPr/>
        </p:nvSpPr>
        <p:spPr>
          <a:xfrm>
            <a:off x="251255" y="2869535"/>
            <a:ext cx="3555366" cy="1035365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Rule Selection: </a:t>
            </a:r>
          </a:p>
          <a:p>
            <a:pPr algn="ctr"/>
            <a:endParaRPr lang="en-US" sz="70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Points &gt;= 3 </a:t>
            </a:r>
            <a:r>
              <a:rPr lang="en-US" sz="1400" dirty="0" err="1">
                <a:solidFill>
                  <a:schemeClr val="bg1"/>
                </a:solidFill>
              </a:rPr>
              <a:t>Std.dev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above </a:t>
            </a:r>
            <a:r>
              <a:rPr lang="en-US" sz="1400" dirty="0">
                <a:solidFill>
                  <a:schemeClr val="bg1"/>
                </a:solidFill>
              </a:rPr>
              <a:t>mean is an anomaly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Remove points &lt; 3 </a:t>
            </a:r>
            <a:r>
              <a:rPr lang="en-US" sz="1400" err="1">
                <a:solidFill>
                  <a:schemeClr val="bg1"/>
                </a:solidFill>
              </a:rPr>
              <a:t>Std.dev</a:t>
            </a:r>
            <a:r>
              <a:rPr lang="en-US" sz="1400">
                <a:solidFill>
                  <a:schemeClr val="bg1"/>
                </a:solidFill>
              </a:rPr>
              <a:t> below mean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345C46A9-38D1-411B-9C3A-9DB4C146322E}"/>
              </a:ext>
            </a:extLst>
          </p:cNvPr>
          <p:cNvSpPr/>
          <p:nvPr/>
        </p:nvSpPr>
        <p:spPr>
          <a:xfrm>
            <a:off x="1846058" y="2307212"/>
            <a:ext cx="365760" cy="365760"/>
          </a:xfrm>
          <a:prstGeom prst="mathPlus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95B546ED-2107-134A-8692-5F8CFDC5F19C}"/>
              </a:ext>
            </a:extLst>
          </p:cNvPr>
          <p:cNvSpPr/>
          <p:nvPr/>
        </p:nvSpPr>
        <p:spPr>
          <a:xfrm flipV="1">
            <a:off x="5933854" y="3257240"/>
            <a:ext cx="367044" cy="336551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7" name="Rectangle: Rounded Corners 22">
            <a:extLst>
              <a:ext uri="{FF2B5EF4-FFF2-40B4-BE49-F238E27FC236}">
                <a16:creationId xmlns:a16="http://schemas.microsoft.com/office/drawing/2014/main" id="{CF26380A-BE08-2743-BB0E-4412574C30E5}"/>
              </a:ext>
            </a:extLst>
          </p:cNvPr>
          <p:cNvSpPr/>
          <p:nvPr/>
        </p:nvSpPr>
        <p:spPr>
          <a:xfrm flipV="1">
            <a:off x="6898688" y="3257238"/>
            <a:ext cx="667591" cy="336551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2C75C5-A981-4E45-9BF1-38E352295D9E}"/>
              </a:ext>
            </a:extLst>
          </p:cNvPr>
          <p:cNvSpPr txBox="1"/>
          <p:nvPr/>
        </p:nvSpPr>
        <p:spPr>
          <a:xfrm>
            <a:off x="1351631" y="1225304"/>
            <a:ext cx="206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62F3C-A113-4693-BE8C-F637D6969868}"/>
              </a:ext>
            </a:extLst>
          </p:cNvPr>
          <p:cNvSpPr txBox="1"/>
          <p:nvPr/>
        </p:nvSpPr>
        <p:spPr>
          <a:xfrm>
            <a:off x="4918768" y="1231779"/>
            <a:ext cx="364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A8D566A-AB5E-49EB-A831-89D19CFED13B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Implementation of Model and Rule-based Anomaly Detection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ED3B08-D0BE-4BB4-B362-1FB5EE357FB9}"/>
              </a:ext>
            </a:extLst>
          </p:cNvPr>
          <p:cNvSpPr/>
          <p:nvPr/>
        </p:nvSpPr>
        <p:spPr>
          <a:xfrm>
            <a:off x="483624" y="4065141"/>
            <a:ext cx="8170066" cy="669872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Clustering-based + Rule-based model </a:t>
            </a:r>
            <a:r>
              <a:rPr lang="en-US" sz="1400">
                <a:solidFill>
                  <a:schemeClr val="bg1"/>
                </a:solidFill>
              </a:rPr>
              <a:t>identifies</a:t>
            </a:r>
            <a:r>
              <a:rPr lang="en-US" sz="1400" dirty="0">
                <a:solidFill>
                  <a:schemeClr val="bg1"/>
                </a:solidFill>
              </a:rPr>
              <a:t> more anomalies than Clustering-based model alone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1027D-10AD-4EF4-947D-9E2E4BBB8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73" y="1476983"/>
            <a:ext cx="4298637" cy="2369516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6C74FEA8-6A5C-4BCB-BA8C-6EF859983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2" y="1476983"/>
            <a:ext cx="4334905" cy="23892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F53C-1A03-4D6A-8CD8-EDA3208072B6}"/>
              </a:ext>
            </a:extLst>
          </p:cNvPr>
          <p:cNvSpPr txBox="1"/>
          <p:nvPr/>
        </p:nvSpPr>
        <p:spPr>
          <a:xfrm>
            <a:off x="7772400" y="1575707"/>
            <a:ext cx="7893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TPR: 100%</a:t>
            </a:r>
          </a:p>
        </p:txBody>
      </p:sp>
    </p:spTree>
    <p:extLst>
      <p:ext uri="{BB962C8B-B14F-4D97-AF65-F5344CB8AC3E}">
        <p14:creationId xmlns:p14="http://schemas.microsoft.com/office/powerpoint/2010/main" val="66039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242AC49-392A-430F-9071-828234E69775}"/>
              </a:ext>
            </a:extLst>
          </p:cNvPr>
          <p:cNvSpPr txBox="1">
            <a:spLocks/>
          </p:cNvSpPr>
          <p:nvPr/>
        </p:nvSpPr>
        <p:spPr>
          <a:xfrm>
            <a:off x="532994" y="2138494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Anomaly Detection for Extended Stay Properties </a:t>
            </a:r>
          </a:p>
        </p:txBody>
      </p:sp>
    </p:spTree>
    <p:extLst>
      <p:ext uri="{BB962C8B-B14F-4D97-AF65-F5344CB8AC3E}">
        <p14:creationId xmlns:p14="http://schemas.microsoft.com/office/powerpoint/2010/main" val="202656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F70AE81-D2CC-4FB7-8FD6-69AEE89D9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554480"/>
            <a:ext cx="4295915" cy="2377440"/>
          </a:xfrm>
          <a:prstGeom prst="rect">
            <a:avLst/>
          </a:prstGeom>
          <a:noFill/>
          <a:ln>
            <a:solidFill>
              <a:srgbClr val="900E2D"/>
            </a:solidFill>
          </a:ln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7352B1C-F172-4686-A8F2-4AB26EA73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70" y="1554480"/>
            <a:ext cx="4295915" cy="2377440"/>
          </a:xfrm>
          <a:prstGeom prst="rect">
            <a:avLst/>
          </a:prstGeom>
          <a:noFill/>
          <a:ln>
            <a:solidFill>
              <a:srgbClr val="900E2D"/>
            </a:solidFill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B776C3-4D77-4301-8C55-A6F0C3ABAE21}"/>
              </a:ext>
            </a:extLst>
          </p:cNvPr>
          <p:cNvSpPr/>
          <p:nvPr/>
        </p:nvSpPr>
        <p:spPr>
          <a:xfrm>
            <a:off x="483624" y="4065141"/>
            <a:ext cx="8170066" cy="669872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Combination of Cluster and PCA based detection identifies anomalies more accurately on Extended Stay Properties Properties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A0EEA-AE7B-4907-9425-E544E9B35385}"/>
              </a:ext>
            </a:extLst>
          </p:cNvPr>
          <p:cNvSpPr txBox="1"/>
          <p:nvPr/>
        </p:nvSpPr>
        <p:spPr>
          <a:xfrm>
            <a:off x="1307603" y="1225304"/>
            <a:ext cx="206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PCA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0BB77-01E9-47DC-B792-F7AD5EBAFFA5}"/>
              </a:ext>
            </a:extLst>
          </p:cNvPr>
          <p:cNvSpPr txBox="1"/>
          <p:nvPr/>
        </p:nvSpPr>
        <p:spPr>
          <a:xfrm>
            <a:off x="4893000" y="1231779"/>
            <a:ext cx="364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Clustering Based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E3A408-1FFF-EF46-8FFD-3B0521CFC2E8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>
                <a:solidFill>
                  <a:srgbClr val="D61440"/>
                </a:solidFill>
              </a:rPr>
              <a:t>Model Comparison and Selection</a:t>
            </a:r>
          </a:p>
        </p:txBody>
      </p:sp>
    </p:spTree>
    <p:extLst>
      <p:ext uri="{BB962C8B-B14F-4D97-AF65-F5344CB8AC3E}">
        <p14:creationId xmlns:p14="http://schemas.microsoft.com/office/powerpoint/2010/main" val="287092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D67E120-C22B-41C2-9580-BFBF49536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04" y="1246780"/>
            <a:ext cx="4811100" cy="2658120"/>
          </a:xfrm>
          <a:prstGeom prst="rect">
            <a:avLst/>
          </a:prstGeom>
          <a:noFill/>
          <a:ln>
            <a:solidFill>
              <a:srgbClr val="D61440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73FACB-D89A-4CFE-AAFF-61B27633EE7B}"/>
              </a:ext>
            </a:extLst>
          </p:cNvPr>
          <p:cNvSpPr/>
          <p:nvPr/>
        </p:nvSpPr>
        <p:spPr>
          <a:xfrm>
            <a:off x="486967" y="4108180"/>
            <a:ext cx="8170066" cy="863869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bg1"/>
                </a:solidFill>
              </a:rPr>
              <a:t>Improvements aimed </a:t>
            </a:r>
            <a:r>
              <a:rPr lang="en-US" sz="1400" dirty="0">
                <a:solidFill>
                  <a:schemeClr val="bg1"/>
                </a:solidFill>
              </a:rPr>
              <a:t>to</a:t>
            </a:r>
            <a:r>
              <a:rPr lang="en-US" sz="1400">
                <a:solidFill>
                  <a:schemeClr val="bg1"/>
                </a:solidFill>
              </a:rPr>
              <a:t>:</a:t>
            </a:r>
            <a:endParaRPr lang="en-US" sz="14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Make sure that no anomaly goes undetected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Remove false positives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8C6B2B-1EA5-4C1F-B4D2-4ACF04402C07}"/>
              </a:ext>
            </a:extLst>
          </p:cNvPr>
          <p:cNvSpPr/>
          <p:nvPr/>
        </p:nvSpPr>
        <p:spPr>
          <a:xfrm>
            <a:off x="4720153" y="2078830"/>
            <a:ext cx="152400" cy="231101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6FBBC8-C01C-4D6F-81EE-F4FDEBCE35EA}"/>
              </a:ext>
            </a:extLst>
          </p:cNvPr>
          <p:cNvSpPr/>
          <p:nvPr/>
        </p:nvSpPr>
        <p:spPr>
          <a:xfrm>
            <a:off x="6981825" y="2020595"/>
            <a:ext cx="152400" cy="280928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1BB5AA-B030-4DB1-9468-AAD4FE2013A9}"/>
              </a:ext>
            </a:extLst>
          </p:cNvPr>
          <p:cNvSpPr/>
          <p:nvPr/>
        </p:nvSpPr>
        <p:spPr>
          <a:xfrm>
            <a:off x="8470788" y="2209164"/>
            <a:ext cx="130288" cy="280928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98D9015-0572-4F39-B675-0CB06B1AAD40}"/>
              </a:ext>
            </a:extLst>
          </p:cNvPr>
          <p:cNvSpPr/>
          <p:nvPr/>
        </p:nvSpPr>
        <p:spPr>
          <a:xfrm>
            <a:off x="8091487" y="2110649"/>
            <a:ext cx="187073" cy="280928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F1D70D1-7B1F-440D-849B-8AE025798CFF}"/>
              </a:ext>
            </a:extLst>
          </p:cNvPr>
          <p:cNvSpPr/>
          <p:nvPr/>
        </p:nvSpPr>
        <p:spPr>
          <a:xfrm>
            <a:off x="251255" y="1246780"/>
            <a:ext cx="3555366" cy="86386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Algorithm Selection: </a:t>
            </a:r>
          </a:p>
          <a:p>
            <a:pPr algn="ctr"/>
            <a:endParaRPr lang="en-US" sz="110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Combination of Clustering &amp; PCA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BD0C2C3-6E08-434A-9420-175BC162F75C}"/>
              </a:ext>
            </a:extLst>
          </p:cNvPr>
          <p:cNvSpPr/>
          <p:nvPr/>
        </p:nvSpPr>
        <p:spPr>
          <a:xfrm>
            <a:off x="251255" y="2869535"/>
            <a:ext cx="3555366" cy="1027185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Rule Selection: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Remove points &lt; </a:t>
            </a:r>
            <a:r>
              <a:rPr lang="en-US" sz="1400">
                <a:solidFill>
                  <a:schemeClr val="bg1"/>
                </a:solidFill>
              </a:rPr>
              <a:t>3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Std.dev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below</a:t>
            </a:r>
            <a:r>
              <a:rPr lang="en-US" sz="1400" dirty="0">
                <a:solidFill>
                  <a:schemeClr val="bg1"/>
                </a:solidFill>
              </a:rPr>
              <a:t> mean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Points &gt;= 3 </a:t>
            </a:r>
            <a:r>
              <a:rPr lang="en-US" sz="1400" dirty="0" err="1">
                <a:solidFill>
                  <a:schemeClr val="bg1"/>
                </a:solidFill>
              </a:rPr>
              <a:t>Std.dev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above</a:t>
            </a:r>
            <a:r>
              <a:rPr lang="en-US" sz="1400" dirty="0">
                <a:solidFill>
                  <a:schemeClr val="bg1"/>
                </a:solidFill>
              </a:rPr>
              <a:t> mean is an anomaly</a:t>
            </a:r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345C46A9-38D1-411B-9C3A-9DB4C146322E}"/>
              </a:ext>
            </a:extLst>
          </p:cNvPr>
          <p:cNvSpPr/>
          <p:nvPr/>
        </p:nvSpPr>
        <p:spPr>
          <a:xfrm>
            <a:off x="1846058" y="2307212"/>
            <a:ext cx="365760" cy="365760"/>
          </a:xfrm>
          <a:prstGeom prst="mathPlus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C84AE60-EB9B-45D2-A8EF-B0581B4C106C}"/>
              </a:ext>
            </a:extLst>
          </p:cNvPr>
          <p:cNvSpPr/>
          <p:nvPr/>
        </p:nvSpPr>
        <p:spPr>
          <a:xfrm>
            <a:off x="4877316" y="3363276"/>
            <a:ext cx="27432" cy="27432"/>
          </a:xfrm>
          <a:prstGeom prst="ellipse">
            <a:avLst/>
          </a:prstGeom>
          <a:solidFill>
            <a:srgbClr val="BF4952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6DBB89-8B93-431E-908D-383BFE861DE8}"/>
              </a:ext>
            </a:extLst>
          </p:cNvPr>
          <p:cNvSpPr/>
          <p:nvPr/>
        </p:nvSpPr>
        <p:spPr>
          <a:xfrm>
            <a:off x="8003898" y="3368039"/>
            <a:ext cx="27432" cy="27432"/>
          </a:xfrm>
          <a:prstGeom prst="ellipse">
            <a:avLst/>
          </a:prstGeom>
          <a:solidFill>
            <a:srgbClr val="BF4952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243938-2380-42FC-933B-AB5E6EDB5367}"/>
              </a:ext>
            </a:extLst>
          </p:cNvPr>
          <p:cNvSpPr/>
          <p:nvPr/>
        </p:nvSpPr>
        <p:spPr>
          <a:xfrm>
            <a:off x="5356768" y="3365658"/>
            <a:ext cx="27432" cy="27432"/>
          </a:xfrm>
          <a:prstGeom prst="ellipse">
            <a:avLst/>
          </a:prstGeom>
          <a:solidFill>
            <a:srgbClr val="BF4952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FBCC06F-8CA5-4845-840D-D59744B2B77D}"/>
              </a:ext>
            </a:extLst>
          </p:cNvPr>
          <p:cNvSpPr/>
          <p:nvPr/>
        </p:nvSpPr>
        <p:spPr>
          <a:xfrm>
            <a:off x="8152829" y="3372801"/>
            <a:ext cx="27432" cy="27432"/>
          </a:xfrm>
          <a:prstGeom prst="ellipse">
            <a:avLst/>
          </a:prstGeom>
          <a:solidFill>
            <a:srgbClr val="BF4952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7C080A4-3A1E-4E4E-8504-D1543F2ABE0B}"/>
              </a:ext>
            </a:extLst>
          </p:cNvPr>
          <p:cNvSpPr/>
          <p:nvPr/>
        </p:nvSpPr>
        <p:spPr>
          <a:xfrm>
            <a:off x="4772025" y="3343276"/>
            <a:ext cx="3643313" cy="104774"/>
          </a:xfrm>
          <a:prstGeom prst="roundRect">
            <a:avLst/>
          </a:prstGeom>
          <a:solidFill>
            <a:srgbClr val="D6144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164E0A2-16A6-3D4B-8111-1E7A1704041B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Scope of Improvements in Current Solution</a:t>
            </a:r>
          </a:p>
        </p:txBody>
      </p:sp>
    </p:spTree>
    <p:extLst>
      <p:ext uri="{BB962C8B-B14F-4D97-AF65-F5344CB8AC3E}">
        <p14:creationId xmlns:p14="http://schemas.microsoft.com/office/powerpoint/2010/main" val="144915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2C75C5-A981-4E45-9BF1-38E352295D9E}"/>
              </a:ext>
            </a:extLst>
          </p:cNvPr>
          <p:cNvSpPr txBox="1"/>
          <p:nvPr/>
        </p:nvSpPr>
        <p:spPr>
          <a:xfrm>
            <a:off x="1238222" y="1225304"/>
            <a:ext cx="206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062F3C-A113-4693-BE8C-F637D6969868}"/>
              </a:ext>
            </a:extLst>
          </p:cNvPr>
          <p:cNvSpPr txBox="1"/>
          <p:nvPr/>
        </p:nvSpPr>
        <p:spPr>
          <a:xfrm>
            <a:off x="4960655" y="1231779"/>
            <a:ext cx="364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After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ED3B08-D0BE-4BB4-B362-1FB5EE357FB9}"/>
              </a:ext>
            </a:extLst>
          </p:cNvPr>
          <p:cNvSpPr/>
          <p:nvPr/>
        </p:nvSpPr>
        <p:spPr>
          <a:xfrm>
            <a:off x="483624" y="4065141"/>
            <a:ext cx="8170066" cy="669872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Clustering-based + PCA + Rule-based model </a:t>
            </a:r>
            <a:r>
              <a:rPr lang="en-US" sz="1400">
                <a:solidFill>
                  <a:schemeClr val="bg1"/>
                </a:solidFill>
              </a:rPr>
              <a:t>identifies</a:t>
            </a:r>
            <a:r>
              <a:rPr lang="en-US" sz="1400" dirty="0">
                <a:solidFill>
                  <a:schemeClr val="bg1"/>
                </a:solidFill>
              </a:rPr>
              <a:t> more anomalies than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Clustering-based + PCA model alone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EC330225-B495-4346-B33B-0A7827105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9" y="1554800"/>
            <a:ext cx="4295915" cy="2377440"/>
          </a:xfrm>
          <a:prstGeom prst="rect">
            <a:avLst/>
          </a:prstGeom>
          <a:noFill/>
          <a:ln>
            <a:solidFill>
              <a:srgbClr val="900E2D"/>
            </a:solidFill>
          </a:ln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13AD1FE0-6FBF-4EF1-9E35-1EAFCD328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89" y="1554800"/>
            <a:ext cx="4298404" cy="2377440"/>
          </a:xfrm>
          <a:prstGeom prst="rect">
            <a:avLst/>
          </a:prstGeom>
          <a:noFill/>
          <a:ln>
            <a:solidFill>
              <a:srgbClr val="900E2D"/>
            </a:solidFill>
          </a:ln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DC49C1D-C3E0-4092-B2FA-23F4B1FF0308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Implementation of Model and Rule-based Anomaly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56301-27C8-473C-931E-3F90FCA6AB59}"/>
              </a:ext>
            </a:extLst>
          </p:cNvPr>
          <p:cNvSpPr txBox="1"/>
          <p:nvPr/>
        </p:nvSpPr>
        <p:spPr>
          <a:xfrm>
            <a:off x="7519307" y="1641021"/>
            <a:ext cx="873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TPR: 100%</a:t>
            </a:r>
          </a:p>
        </p:txBody>
      </p:sp>
    </p:spTree>
    <p:extLst>
      <p:ext uri="{BB962C8B-B14F-4D97-AF65-F5344CB8AC3E}">
        <p14:creationId xmlns:p14="http://schemas.microsoft.com/office/powerpoint/2010/main" val="3023260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242AC49-392A-430F-9071-828234E69775}"/>
              </a:ext>
            </a:extLst>
          </p:cNvPr>
          <p:cNvSpPr txBox="1">
            <a:spLocks/>
          </p:cNvSpPr>
          <p:nvPr/>
        </p:nvSpPr>
        <p:spPr>
          <a:xfrm>
            <a:off x="485286" y="691357"/>
            <a:ext cx="8332711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>
                <a:solidFill>
                  <a:srgbClr val="D61440"/>
                </a:solidFill>
              </a:rPr>
              <a:t>Approach Summarization </a:t>
            </a:r>
          </a:p>
        </p:txBody>
      </p:sp>
      <p:sp>
        <p:nvSpPr>
          <p:cNvPr id="3" name="Rectangle: Rounded Corners 26">
            <a:extLst>
              <a:ext uri="{FF2B5EF4-FFF2-40B4-BE49-F238E27FC236}">
                <a16:creationId xmlns:a16="http://schemas.microsoft.com/office/drawing/2014/main" id="{01F99B2A-B0FC-FC47-9202-6F504550516A}"/>
              </a:ext>
            </a:extLst>
          </p:cNvPr>
          <p:cNvSpPr/>
          <p:nvPr/>
        </p:nvSpPr>
        <p:spPr>
          <a:xfrm>
            <a:off x="354619" y="2402836"/>
            <a:ext cx="3555366" cy="86386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Algorithm Selection: </a:t>
            </a:r>
          </a:p>
          <a:p>
            <a:pPr algn="ctr"/>
            <a:endParaRPr lang="en-US" sz="1000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Clustering Based Anomaly Detection</a:t>
            </a:r>
          </a:p>
        </p:txBody>
      </p:sp>
      <p:sp>
        <p:nvSpPr>
          <p:cNvPr id="4" name="Rectangle: Rounded Corners 27">
            <a:extLst>
              <a:ext uri="{FF2B5EF4-FFF2-40B4-BE49-F238E27FC236}">
                <a16:creationId xmlns:a16="http://schemas.microsoft.com/office/drawing/2014/main" id="{B8A9BFF3-F23C-1A4E-82FF-44B46B28F41E}"/>
              </a:ext>
            </a:extLst>
          </p:cNvPr>
          <p:cNvSpPr/>
          <p:nvPr/>
        </p:nvSpPr>
        <p:spPr>
          <a:xfrm>
            <a:off x="354619" y="3588274"/>
            <a:ext cx="3555366" cy="1055261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Rule Selection: </a:t>
            </a:r>
          </a:p>
          <a:p>
            <a:pPr algn="ctr"/>
            <a:endParaRPr lang="en-US" sz="700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Points &gt;= 3 </a:t>
            </a:r>
            <a:r>
              <a:rPr lang="en-US" sz="1400" err="1">
                <a:solidFill>
                  <a:schemeClr val="bg1"/>
                </a:solidFill>
              </a:rPr>
              <a:t>Std.dev</a:t>
            </a:r>
            <a:r>
              <a:rPr lang="en-US" sz="1400">
                <a:solidFill>
                  <a:schemeClr val="bg1"/>
                </a:solidFill>
              </a:rPr>
              <a:t> above mean is an anomaly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Remove points &lt; 3 </a:t>
            </a:r>
            <a:r>
              <a:rPr lang="en-US" sz="1400" err="1">
                <a:solidFill>
                  <a:schemeClr val="bg1"/>
                </a:solidFill>
              </a:rPr>
              <a:t>Std.dev</a:t>
            </a:r>
            <a:r>
              <a:rPr lang="en-US" sz="1400">
                <a:solidFill>
                  <a:schemeClr val="bg1"/>
                </a:solidFill>
              </a:rPr>
              <a:t> below mean</a:t>
            </a:r>
          </a:p>
        </p:txBody>
      </p:sp>
      <p:sp>
        <p:nvSpPr>
          <p:cNvPr id="5" name="Rectangle: Rounded Corners 26">
            <a:extLst>
              <a:ext uri="{FF2B5EF4-FFF2-40B4-BE49-F238E27FC236}">
                <a16:creationId xmlns:a16="http://schemas.microsoft.com/office/drawing/2014/main" id="{A6F13F4B-936D-B04B-A4A7-4D2D7EF89972}"/>
              </a:ext>
            </a:extLst>
          </p:cNvPr>
          <p:cNvSpPr/>
          <p:nvPr/>
        </p:nvSpPr>
        <p:spPr>
          <a:xfrm>
            <a:off x="4934570" y="2402836"/>
            <a:ext cx="3555366" cy="863869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Algorithm Selection: </a:t>
            </a:r>
          </a:p>
          <a:p>
            <a:pPr algn="ctr"/>
            <a:endParaRPr lang="en-US" sz="1100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Combination of Clustering &amp; PCA</a:t>
            </a:r>
          </a:p>
        </p:txBody>
      </p:sp>
      <p:sp>
        <p:nvSpPr>
          <p:cNvPr id="6" name="Rectangle: Rounded Corners 27">
            <a:extLst>
              <a:ext uri="{FF2B5EF4-FFF2-40B4-BE49-F238E27FC236}">
                <a16:creationId xmlns:a16="http://schemas.microsoft.com/office/drawing/2014/main" id="{51221B43-C482-9B44-8692-B359DE62E1AA}"/>
              </a:ext>
            </a:extLst>
          </p:cNvPr>
          <p:cNvSpPr/>
          <p:nvPr/>
        </p:nvSpPr>
        <p:spPr>
          <a:xfrm>
            <a:off x="4934570" y="3588274"/>
            <a:ext cx="3555366" cy="1055261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Rule Selection: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Points &gt;= 3 </a:t>
            </a:r>
            <a:r>
              <a:rPr lang="en-US" sz="1400" err="1">
                <a:solidFill>
                  <a:schemeClr val="bg1"/>
                </a:solidFill>
              </a:rPr>
              <a:t>Std.dev</a:t>
            </a:r>
            <a:r>
              <a:rPr lang="en-US" sz="1400">
                <a:solidFill>
                  <a:schemeClr val="bg1"/>
                </a:solidFill>
              </a:rPr>
              <a:t> above mean</a:t>
            </a:r>
            <a:r>
              <a:rPr lang="en-US" sz="1400" dirty="0">
                <a:solidFill>
                  <a:schemeClr val="bg1"/>
                </a:solidFill>
              </a:rPr>
              <a:t> is an anomaly</a:t>
            </a:r>
            <a:endParaRPr lang="en-US" sz="140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Remove points &lt; </a:t>
            </a:r>
            <a:r>
              <a:rPr lang="en-US" sz="1400">
                <a:solidFill>
                  <a:schemeClr val="bg1"/>
                </a:solidFill>
              </a:rPr>
              <a:t>3 </a:t>
            </a:r>
            <a:r>
              <a:rPr lang="en-US" sz="1400" err="1">
                <a:solidFill>
                  <a:schemeClr val="bg1"/>
                </a:solidFill>
              </a:rPr>
              <a:t>Std.dev</a:t>
            </a:r>
            <a:r>
              <a:rPr lang="en-US" sz="1400">
                <a:solidFill>
                  <a:schemeClr val="bg1"/>
                </a:solidFill>
              </a:rPr>
              <a:t> below mean</a:t>
            </a:r>
          </a:p>
        </p:txBody>
      </p:sp>
      <p:sp>
        <p:nvSpPr>
          <p:cNvPr id="7" name="Plus Sign 21">
            <a:extLst>
              <a:ext uri="{FF2B5EF4-FFF2-40B4-BE49-F238E27FC236}">
                <a16:creationId xmlns:a16="http://schemas.microsoft.com/office/drawing/2014/main" id="{2EB91881-794E-8847-BABC-7892F5FE8765}"/>
              </a:ext>
            </a:extLst>
          </p:cNvPr>
          <p:cNvSpPr/>
          <p:nvPr/>
        </p:nvSpPr>
        <p:spPr>
          <a:xfrm>
            <a:off x="1949422" y="3260990"/>
            <a:ext cx="365760" cy="365760"/>
          </a:xfrm>
          <a:prstGeom prst="mathPlus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Sign 21">
            <a:extLst>
              <a:ext uri="{FF2B5EF4-FFF2-40B4-BE49-F238E27FC236}">
                <a16:creationId xmlns:a16="http://schemas.microsoft.com/office/drawing/2014/main" id="{5D713722-6A92-194C-888A-25E053787917}"/>
              </a:ext>
            </a:extLst>
          </p:cNvPr>
          <p:cNvSpPr/>
          <p:nvPr/>
        </p:nvSpPr>
        <p:spPr>
          <a:xfrm>
            <a:off x="6529373" y="3258754"/>
            <a:ext cx="365760" cy="365760"/>
          </a:xfrm>
          <a:prstGeom prst="mathPlus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2A7A22-F21A-C341-AC61-640B40FC2CFF}"/>
              </a:ext>
            </a:extLst>
          </p:cNvPr>
          <p:cNvSpPr/>
          <p:nvPr/>
        </p:nvSpPr>
        <p:spPr>
          <a:xfrm>
            <a:off x="354619" y="1800755"/>
            <a:ext cx="3555366" cy="294198"/>
          </a:xfrm>
          <a:prstGeom prst="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Shorter Stay Properties Properties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C33C7D-9834-4946-AB76-AF414820247E}"/>
              </a:ext>
            </a:extLst>
          </p:cNvPr>
          <p:cNvSpPr/>
          <p:nvPr/>
        </p:nvSpPr>
        <p:spPr>
          <a:xfrm>
            <a:off x="4934570" y="1802558"/>
            <a:ext cx="3555366" cy="294198"/>
          </a:xfrm>
          <a:prstGeom prst="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Extended Stay Properties Properties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68353-723B-9D48-B9B9-161715E30C24}"/>
              </a:ext>
            </a:extLst>
          </p:cNvPr>
          <p:cNvSpPr/>
          <p:nvPr/>
        </p:nvSpPr>
        <p:spPr>
          <a:xfrm>
            <a:off x="3118264" y="1172646"/>
            <a:ext cx="2878372" cy="3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Properties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9A8396-E1BD-004A-801B-8592457A683B}"/>
              </a:ext>
            </a:extLst>
          </p:cNvPr>
          <p:cNvCxnSpPr>
            <a:cxnSpLocks/>
            <a:stCxn id="12" idx="1"/>
            <a:endCxn id="2" idx="0"/>
          </p:cNvCxnSpPr>
          <p:nvPr/>
        </p:nvCxnSpPr>
        <p:spPr>
          <a:xfrm flipH="1">
            <a:off x="2132302" y="1325916"/>
            <a:ext cx="985962" cy="474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F233B4-3F08-8A49-96E8-A6DA1B84A27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01357" y="1322851"/>
            <a:ext cx="610896" cy="479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64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2D2914E6-3AED-43E3-9D59-ABD3BBCE6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43483"/>
              </p:ext>
            </p:extLst>
          </p:nvPr>
        </p:nvGraphicFramePr>
        <p:xfrm>
          <a:off x="352359" y="1127002"/>
          <a:ext cx="314108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540">
                  <a:extLst>
                    <a:ext uri="{9D8B030D-6E8A-4147-A177-3AD203B41FA5}">
                      <a16:colId xmlns:a16="http://schemas.microsoft.com/office/drawing/2014/main" val="1207860709"/>
                    </a:ext>
                  </a:extLst>
                </a:gridCol>
                <a:gridCol w="1570540">
                  <a:extLst>
                    <a:ext uri="{9D8B030D-6E8A-4147-A177-3AD203B41FA5}">
                      <a16:colId xmlns:a16="http://schemas.microsoft.com/office/drawing/2014/main" val="2600303737"/>
                    </a:ext>
                  </a:extLst>
                </a:gridCol>
              </a:tblGrid>
              <a:tr h="29583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14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1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942442"/>
                  </a:ext>
                </a:extLst>
              </a:tr>
              <a:tr h="29583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007677"/>
                  </a:ext>
                </a:extLst>
              </a:tr>
              <a:tr h="29583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156383"/>
                  </a:ext>
                </a:extLst>
              </a:tr>
              <a:tr h="29583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7640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3D55-58DC-4D2E-A11B-FE7FB52E1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9031" y="1127002"/>
            <a:ext cx="5208888" cy="1219200"/>
          </a:xfrm>
          <a:prstGeom prst="round2DiagRect">
            <a:avLst/>
          </a:prstGeom>
          <a:solidFill>
            <a:srgbClr val="F9C3D0"/>
          </a:solidFill>
          <a:ln>
            <a:solidFill>
              <a:srgbClr val="900E2D"/>
            </a:solidFill>
            <a:prstDash val="dash"/>
          </a:ln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latin typeface="+mn-lt"/>
              </a:rPr>
              <a:t>In the alert, a time series printout will be provided highlighting anomalous data.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+mn-lt"/>
              </a:rPr>
              <a:t>Additionally, the alert will highlight previous recent anomalies.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latin typeface="+mn-lt"/>
              </a:rPr>
              <a:t>Finally, those included in the email will see the number of bookings for the future days to help prioritize high booking dates.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11134D-2780-4ABA-982E-AE5CD1CD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824" y="2594438"/>
            <a:ext cx="3578355" cy="2103120"/>
          </a:xfrm>
          <a:prstGeom prst="rect">
            <a:avLst/>
          </a:prstGeom>
          <a:ln>
            <a:solidFill>
              <a:srgbClr val="900E2D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B40334-606B-4EEE-AE3A-506B579C9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08" y="2594438"/>
            <a:ext cx="2346806" cy="2103120"/>
          </a:xfrm>
          <a:prstGeom prst="rect">
            <a:avLst/>
          </a:prstGeom>
          <a:ln>
            <a:solidFill>
              <a:srgbClr val="900E2D"/>
            </a:solidFill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3D17C5-EA51-4039-BC6E-05FBB2B10269}"/>
              </a:ext>
            </a:extLst>
          </p:cNvPr>
          <p:cNvSpPr/>
          <p:nvPr/>
        </p:nvSpPr>
        <p:spPr>
          <a:xfrm>
            <a:off x="334211" y="4762446"/>
            <a:ext cx="2632486" cy="21626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Fig: 1- Snapshot of email with team members, type of alert and time series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C2B80D-E6A2-4DC6-B138-982966E4A774}"/>
              </a:ext>
            </a:extLst>
          </p:cNvPr>
          <p:cNvSpPr/>
          <p:nvPr/>
        </p:nvSpPr>
        <p:spPr>
          <a:xfrm>
            <a:off x="3509758" y="4762446"/>
            <a:ext cx="2632486" cy="21626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Fig: 2- Snapshot of past 7 anomalies, type of alerts, dates and day of the week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46D13C-A738-4B86-9012-332DCCD3ADA6}"/>
              </a:ext>
            </a:extLst>
          </p:cNvPr>
          <p:cNvSpPr/>
          <p:nvPr/>
        </p:nvSpPr>
        <p:spPr>
          <a:xfrm>
            <a:off x="6685305" y="4762446"/>
            <a:ext cx="2346809" cy="21626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Fig: 3- Snapshot of booking details of the past 45 days, # of bookings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27B0A3-5C2C-43C0-8FE8-50B57418B022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Alert System and Anomaly Types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61342A-C3BF-4D43-A33C-78767FCB0993}"/>
              </a:ext>
            </a:extLst>
          </p:cNvPr>
          <p:cNvGrpSpPr/>
          <p:nvPr/>
        </p:nvGrpSpPr>
        <p:grpSpPr>
          <a:xfrm>
            <a:off x="283678" y="1157568"/>
            <a:ext cx="3250097" cy="1140104"/>
            <a:chOff x="5636728" y="1157568"/>
            <a:chExt cx="3250097" cy="11401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7F78317-D3EC-4D27-B97A-795F1CDFFDCE}"/>
                </a:ext>
              </a:extLst>
            </p:cNvPr>
            <p:cNvSpPr/>
            <p:nvPr/>
          </p:nvSpPr>
          <p:spPr>
            <a:xfrm>
              <a:off x="5865017" y="1469206"/>
              <a:ext cx="1243013" cy="21626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</a:t>
              </a:r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6E2491D-11CF-402A-95D7-E49BE444261A}"/>
                </a:ext>
              </a:extLst>
            </p:cNvPr>
            <p:cNvSpPr/>
            <p:nvPr/>
          </p:nvSpPr>
          <p:spPr>
            <a:xfrm>
              <a:off x="5865017" y="1778516"/>
              <a:ext cx="1243013" cy="21626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Medium</a:t>
              </a:r>
              <a:endParaRPr lang="en-US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784D9F9-F564-4D3E-A790-D14B111D5C92}"/>
                </a:ext>
              </a:extLst>
            </p:cNvPr>
            <p:cNvSpPr/>
            <p:nvPr/>
          </p:nvSpPr>
          <p:spPr>
            <a:xfrm>
              <a:off x="5865016" y="2081412"/>
              <a:ext cx="1243013" cy="21626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Low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4FD33E6-23D1-4B3C-9E43-ECB93DDF0050}"/>
                </a:ext>
              </a:extLst>
            </p:cNvPr>
            <p:cNvSpPr/>
            <p:nvPr/>
          </p:nvSpPr>
          <p:spPr>
            <a:xfrm>
              <a:off x="7253286" y="1469206"/>
              <a:ext cx="1243013" cy="21626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&gt; 3 </a:t>
              </a:r>
              <a:r>
                <a:rPr lang="en-US" sz="1200" dirty="0" err="1">
                  <a:solidFill>
                    <a:schemeClr val="tx1"/>
                  </a:solidFill>
                </a:rPr>
                <a:t>Std.dev</a:t>
              </a:r>
              <a:r>
                <a:rPr lang="en-US" sz="1200" dirty="0">
                  <a:solidFill>
                    <a:schemeClr val="tx1"/>
                  </a:solidFill>
                </a:rPr>
                <a:t> away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7034D0C-D52F-4BE6-8D55-749A5AF1E5FB}"/>
                </a:ext>
              </a:extLst>
            </p:cNvPr>
            <p:cNvSpPr/>
            <p:nvPr/>
          </p:nvSpPr>
          <p:spPr>
            <a:xfrm>
              <a:off x="7253286" y="1778516"/>
              <a:ext cx="1633539" cy="21626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2 - 3 </a:t>
              </a:r>
              <a:r>
                <a:rPr lang="en-US" sz="1200" dirty="0" err="1">
                  <a:solidFill>
                    <a:schemeClr val="tx1"/>
                  </a:solidFill>
                </a:rPr>
                <a:t>Std.dev</a:t>
              </a:r>
              <a:r>
                <a:rPr lang="en-US" sz="1200" dirty="0">
                  <a:solidFill>
                    <a:schemeClr val="tx1"/>
                  </a:solidFill>
                </a:rPr>
                <a:t> away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3B862CB-7DFE-44FC-8DD5-8638157C5F78}"/>
                </a:ext>
              </a:extLst>
            </p:cNvPr>
            <p:cNvSpPr/>
            <p:nvPr/>
          </p:nvSpPr>
          <p:spPr>
            <a:xfrm>
              <a:off x="7253285" y="2081412"/>
              <a:ext cx="1633539" cy="21626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</a:rPr>
                <a:t>1 - 2 </a:t>
              </a:r>
              <a:r>
                <a:rPr lang="en-US" sz="1200" dirty="0" err="1">
                  <a:solidFill>
                    <a:schemeClr val="tx1"/>
                  </a:solidFill>
                </a:rPr>
                <a:t>Std.dev</a:t>
              </a:r>
              <a:r>
                <a:rPr lang="en-US" sz="1200" dirty="0">
                  <a:solidFill>
                    <a:schemeClr val="tx1"/>
                  </a:solidFill>
                </a:rPr>
                <a:t> away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22F039C-50BC-4536-99F6-41C3BA25EECB}"/>
                </a:ext>
              </a:extLst>
            </p:cNvPr>
            <p:cNvSpPr/>
            <p:nvPr/>
          </p:nvSpPr>
          <p:spPr>
            <a:xfrm>
              <a:off x="5636728" y="1157568"/>
              <a:ext cx="1685239" cy="21626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Anomaly Classification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F4CD1BB-E483-4247-9C27-83FCCDE5C740}"/>
                </a:ext>
              </a:extLst>
            </p:cNvPr>
            <p:cNvSpPr/>
            <p:nvPr/>
          </p:nvSpPr>
          <p:spPr>
            <a:xfrm>
              <a:off x="7253285" y="1163766"/>
              <a:ext cx="1540460" cy="21626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Anomaly Detected is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6EA74E-C6DF-4BD5-96A3-37A01994A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43" y="2379113"/>
            <a:ext cx="2542252" cy="23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1A8B32-D587-4FFA-9705-2D4F8309320E}"/>
              </a:ext>
            </a:extLst>
          </p:cNvPr>
          <p:cNvSpPr txBox="1"/>
          <p:nvPr/>
        </p:nvSpPr>
        <p:spPr>
          <a:xfrm>
            <a:off x="5742432" y="4757649"/>
            <a:ext cx="3290621" cy="249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1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Detailed numbers can be found in appendix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29994-1F30-4E20-97F6-57207249A9EB}"/>
              </a:ext>
            </a:extLst>
          </p:cNvPr>
          <p:cNvSpPr txBox="1"/>
          <p:nvPr/>
        </p:nvSpPr>
        <p:spPr>
          <a:xfrm>
            <a:off x="110947" y="4630234"/>
            <a:ext cx="4738371" cy="4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Data used is unlabeled data, values seen above are approximate values and not accurate values. It is not possible to calculate accuracy for an unlabeled data set </a:t>
            </a:r>
            <a:endParaRPr lang="en-US" sz="10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5803F3-16CD-4385-BBC0-53B018FB5BF2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>
                <a:solidFill>
                  <a:srgbClr val="D61440"/>
                </a:solidFill>
              </a:rPr>
              <a:t>Model Assessment</a:t>
            </a:r>
            <a:endParaRPr lang="en-US" sz="2000" b="1" dirty="0">
              <a:solidFill>
                <a:srgbClr val="D6144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A35DFC-E964-48AD-A3F8-32A21D760AB1}"/>
              </a:ext>
            </a:extLst>
          </p:cNvPr>
          <p:cNvSpPr txBox="1"/>
          <p:nvPr/>
        </p:nvSpPr>
        <p:spPr>
          <a:xfrm>
            <a:off x="462969" y="3288778"/>
            <a:ext cx="368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True Positive Rate = </a:t>
            </a:r>
          </a:p>
          <a:p>
            <a:pPr algn="ctr"/>
            <a:r>
              <a:rPr lang="en-US" sz="1400" b="1" i="1" dirty="0"/>
              <a:t>True Positives (TP) / Actual Positives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3FB8E-B5C9-4BA1-AB6B-0B164FEEFD4A}"/>
              </a:ext>
            </a:extLst>
          </p:cNvPr>
          <p:cNvSpPr txBox="1"/>
          <p:nvPr/>
        </p:nvSpPr>
        <p:spPr>
          <a:xfrm>
            <a:off x="5673777" y="3288778"/>
            <a:ext cx="3129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dirty="0"/>
              <a:t>False Positive Rate = </a:t>
            </a:r>
          </a:p>
          <a:p>
            <a:pPr algn="ctr"/>
            <a:r>
              <a:rPr lang="en-US" sz="1400" b="1" i="1" dirty="0"/>
              <a:t>False Positives (FP) / Actual Negatives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3D466F-2918-4E62-B190-48C0241566C0}"/>
              </a:ext>
            </a:extLst>
          </p:cNvPr>
          <p:cNvCxnSpPr>
            <a:cxnSpLocks/>
          </p:cNvCxnSpPr>
          <p:nvPr/>
        </p:nvCxnSpPr>
        <p:spPr>
          <a:xfrm rot="16200000">
            <a:off x="4572000" y="-1101089"/>
            <a:ext cx="0" cy="7589520"/>
          </a:xfrm>
          <a:prstGeom prst="line">
            <a:avLst/>
          </a:prstGeom>
          <a:ln w="12700">
            <a:solidFill>
              <a:srgbClr val="D6144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76BC1-7964-4AF3-B559-D0DE282A3F14}"/>
              </a:ext>
            </a:extLst>
          </p:cNvPr>
          <p:cNvSpPr txBox="1"/>
          <p:nvPr/>
        </p:nvSpPr>
        <p:spPr>
          <a:xfrm>
            <a:off x="1645384" y="2708320"/>
            <a:ext cx="131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00B050"/>
                </a:solidFill>
              </a:rPr>
              <a:t>~83%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834B56-B98D-4CE7-ACBD-26D3B8D3DC78}"/>
              </a:ext>
            </a:extLst>
          </p:cNvPr>
          <p:cNvSpPr txBox="1"/>
          <p:nvPr/>
        </p:nvSpPr>
        <p:spPr>
          <a:xfrm>
            <a:off x="6653392" y="2708320"/>
            <a:ext cx="117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C00000"/>
                </a:solidFill>
              </a:rPr>
              <a:t>~1%</a:t>
            </a:r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53AC176E-C549-450C-B7F3-7D1E8E6B8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205123"/>
              </p:ext>
            </p:extLst>
          </p:nvPr>
        </p:nvGraphicFramePr>
        <p:xfrm>
          <a:off x="247884" y="1079621"/>
          <a:ext cx="8785171" cy="1538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280">
                  <a:extLst>
                    <a:ext uri="{9D8B030D-6E8A-4147-A177-3AD203B41FA5}">
                      <a16:colId xmlns:a16="http://schemas.microsoft.com/office/drawing/2014/main" val="104312939"/>
                    </a:ext>
                  </a:extLst>
                </a:gridCol>
                <a:gridCol w="1144374">
                  <a:extLst>
                    <a:ext uri="{9D8B030D-6E8A-4147-A177-3AD203B41FA5}">
                      <a16:colId xmlns:a16="http://schemas.microsoft.com/office/drawing/2014/main" val="848724688"/>
                    </a:ext>
                  </a:extLst>
                </a:gridCol>
                <a:gridCol w="1211053">
                  <a:extLst>
                    <a:ext uri="{9D8B030D-6E8A-4147-A177-3AD203B41FA5}">
                      <a16:colId xmlns:a16="http://schemas.microsoft.com/office/drawing/2014/main" val="934533749"/>
                    </a:ext>
                  </a:extLst>
                </a:gridCol>
                <a:gridCol w="1311366">
                  <a:extLst>
                    <a:ext uri="{9D8B030D-6E8A-4147-A177-3AD203B41FA5}">
                      <a16:colId xmlns:a16="http://schemas.microsoft.com/office/drawing/2014/main" val="2253619244"/>
                    </a:ext>
                  </a:extLst>
                </a:gridCol>
                <a:gridCol w="1311366">
                  <a:extLst>
                    <a:ext uri="{9D8B030D-6E8A-4147-A177-3AD203B41FA5}">
                      <a16:colId xmlns:a16="http://schemas.microsoft.com/office/drawing/2014/main" val="1755488329"/>
                    </a:ext>
                  </a:extLst>
                </a:gridCol>
                <a:gridCol w="1311366">
                  <a:extLst>
                    <a:ext uri="{9D8B030D-6E8A-4147-A177-3AD203B41FA5}">
                      <a16:colId xmlns:a16="http://schemas.microsoft.com/office/drawing/2014/main" val="2144505601"/>
                    </a:ext>
                  </a:extLst>
                </a:gridCol>
                <a:gridCol w="1311366">
                  <a:extLst>
                    <a:ext uri="{9D8B030D-6E8A-4147-A177-3AD203B41FA5}">
                      <a16:colId xmlns:a16="http://schemas.microsoft.com/office/drawing/2014/main" val="1961422170"/>
                    </a:ext>
                  </a:extLst>
                </a:gridCol>
              </a:tblGrid>
              <a:tr h="74164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Property Count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Total Data points</a:t>
                      </a:r>
                      <a:endParaRPr 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Actual Positives</a:t>
                      </a:r>
                      <a:endParaRPr 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Actual Negatives</a:t>
                      </a:r>
                    </a:p>
                    <a:p>
                      <a:pPr algn="ctr"/>
                      <a:r>
                        <a:rPr lang="en-US" sz="700"/>
                        <a:t>(Total - Actual + ve)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Detected Positives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True Positive (TP)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False Positive (FP)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385662"/>
                  </a:ext>
                </a:extLst>
              </a:tr>
              <a:tr h="79726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10,522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175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10,347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238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146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19794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FC13F7A-3220-4BAB-B47D-4A53B0415448}"/>
              </a:ext>
            </a:extLst>
          </p:cNvPr>
          <p:cNvSpPr txBox="1"/>
          <p:nvPr/>
        </p:nvSpPr>
        <p:spPr>
          <a:xfrm>
            <a:off x="247884" y="3887137"/>
            <a:ext cx="4324116" cy="7276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sz="1200" i="1" dirty="0"/>
              <a:t>True Positive Rate is the rate at which data points that are actual anomalies are correctly identified as anomalies by the algorithm/model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D10E21-3E2B-410D-8ACC-7AD391EB9E5A}"/>
              </a:ext>
            </a:extLst>
          </p:cNvPr>
          <p:cNvSpPr txBox="1"/>
          <p:nvPr/>
        </p:nvSpPr>
        <p:spPr>
          <a:xfrm>
            <a:off x="4708937" y="3887137"/>
            <a:ext cx="4324116" cy="7150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False Positive Rate is the rate at which data points that are NOT actual anomalies are incorrectly identified as anomalies by the algorithm/model</a:t>
            </a:r>
          </a:p>
        </p:txBody>
      </p:sp>
    </p:spTree>
    <p:extLst>
      <p:ext uri="{BB962C8B-B14F-4D97-AF65-F5344CB8AC3E}">
        <p14:creationId xmlns:p14="http://schemas.microsoft.com/office/powerpoint/2010/main" val="399497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4433EB5-4721-4C60-9FCC-64CB1BB67613}"/>
              </a:ext>
            </a:extLst>
          </p:cNvPr>
          <p:cNvGrpSpPr/>
          <p:nvPr/>
        </p:nvGrpSpPr>
        <p:grpSpPr>
          <a:xfrm>
            <a:off x="3751185" y="1885950"/>
            <a:ext cx="1546962" cy="2238686"/>
            <a:chOff x="3580042" y="1885950"/>
            <a:chExt cx="1546962" cy="22386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88B5B4-3F9E-4558-889D-9FDD3C65B1B3}"/>
                </a:ext>
              </a:extLst>
            </p:cNvPr>
            <p:cNvSpPr txBox="1"/>
            <p:nvPr/>
          </p:nvSpPr>
          <p:spPr>
            <a:xfrm>
              <a:off x="3580042" y="3478305"/>
              <a:ext cx="15469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Surya </a:t>
              </a:r>
            </a:p>
            <a:p>
              <a:pPr algn="ctr"/>
              <a:r>
                <a:rPr lang="en-US" dirty="0" err="1"/>
                <a:t>Sathiyamurthy</a:t>
              </a:r>
              <a:endParaRPr lang="en-US" dirty="0"/>
            </a:p>
          </p:txBody>
        </p:sp>
        <p:pic>
          <p:nvPicPr>
            <p:cNvPr id="13" name="Picture 12" descr="A person in a suit&#10;&#10;Description automatically generated with low confidence">
              <a:extLst>
                <a:ext uri="{FF2B5EF4-FFF2-40B4-BE49-F238E27FC236}">
                  <a16:creationId xmlns:a16="http://schemas.microsoft.com/office/drawing/2014/main" id="{9C53EC02-B096-4744-9892-BA464F1B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723" y="1885950"/>
              <a:ext cx="1371600" cy="1371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511936-1B7C-4BBB-9E2B-455284BD3CD6}"/>
              </a:ext>
            </a:extLst>
          </p:cNvPr>
          <p:cNvGrpSpPr/>
          <p:nvPr/>
        </p:nvGrpSpPr>
        <p:grpSpPr>
          <a:xfrm>
            <a:off x="2069836" y="1885950"/>
            <a:ext cx="1371600" cy="2238686"/>
            <a:chOff x="1984787" y="1885950"/>
            <a:chExt cx="1371600" cy="22386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A8C235-6090-444F-A5E0-9BE15213A739}"/>
                </a:ext>
              </a:extLst>
            </p:cNvPr>
            <p:cNvSpPr txBox="1"/>
            <p:nvPr/>
          </p:nvSpPr>
          <p:spPr>
            <a:xfrm>
              <a:off x="2114409" y="3478305"/>
              <a:ext cx="1112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Pratyusha</a:t>
              </a:r>
              <a:endParaRPr lang="en-US" dirty="0"/>
            </a:p>
            <a:p>
              <a:pPr algn="ctr"/>
              <a:r>
                <a:rPr lang="en-US" dirty="0" err="1"/>
                <a:t>Gajavalli</a:t>
              </a:r>
              <a:endParaRPr lang="en-US" dirty="0"/>
            </a:p>
          </p:txBody>
        </p:sp>
        <p:pic>
          <p:nvPicPr>
            <p:cNvPr id="16" name="Picture 15" descr="Medium shot of a person smiling&#10;&#10;Description automatically generated">
              <a:extLst>
                <a:ext uri="{FF2B5EF4-FFF2-40B4-BE49-F238E27FC236}">
                  <a16:creationId xmlns:a16="http://schemas.microsoft.com/office/drawing/2014/main" id="{E31F1DCF-3F68-4821-A9D4-F71CFC9C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4787" y="1885950"/>
              <a:ext cx="1371600" cy="13716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AC8D6C-4AC6-4422-A0A2-07CA913159C8}"/>
              </a:ext>
            </a:extLst>
          </p:cNvPr>
          <p:cNvGrpSpPr/>
          <p:nvPr/>
        </p:nvGrpSpPr>
        <p:grpSpPr>
          <a:xfrm>
            <a:off x="7423440" y="1885950"/>
            <a:ext cx="1421287" cy="2238686"/>
            <a:chOff x="7423440" y="1885950"/>
            <a:chExt cx="1421287" cy="22386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D70897-C962-4F9D-86B7-BC7AA760C1B8}"/>
                </a:ext>
              </a:extLst>
            </p:cNvPr>
            <p:cNvSpPr txBox="1"/>
            <p:nvPr/>
          </p:nvSpPr>
          <p:spPr>
            <a:xfrm>
              <a:off x="7423440" y="3478305"/>
              <a:ext cx="14212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Pranoy</a:t>
              </a:r>
              <a:endParaRPr lang="en-US" dirty="0"/>
            </a:p>
            <a:p>
              <a:pPr algn="ctr"/>
              <a:r>
                <a:rPr lang="en-US" dirty="0"/>
                <a:t>Bhattacharya</a:t>
              </a:r>
            </a:p>
          </p:txBody>
        </p:sp>
        <p:pic>
          <p:nvPicPr>
            <p:cNvPr id="5" name="Picture 4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036199AE-A31D-4FB0-BE22-4C1BD010D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8283" y="1885950"/>
              <a:ext cx="1371600" cy="1371600"/>
            </a:xfrm>
            <a:prstGeom prst="ellipse">
              <a:avLst/>
            </a:prstGeom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5ECDF513-6BA8-4964-A3E4-D0EAA881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1" y="715211"/>
            <a:ext cx="8468893" cy="334649"/>
          </a:xfrm>
        </p:spPr>
        <p:txBody>
          <a:bodyPr/>
          <a:lstStyle/>
          <a:p>
            <a:r>
              <a:rPr lang="en-US" sz="2000" b="1" dirty="0">
                <a:solidFill>
                  <a:srgbClr val="D61440"/>
                </a:solidFill>
              </a:rPr>
              <a:t>Team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A71BD8-CF46-42D6-A5C7-E363EDF9CFAE}"/>
              </a:ext>
            </a:extLst>
          </p:cNvPr>
          <p:cNvGrpSpPr/>
          <p:nvPr/>
        </p:nvGrpSpPr>
        <p:grpSpPr>
          <a:xfrm>
            <a:off x="5664385" y="1885950"/>
            <a:ext cx="1392818" cy="2238686"/>
            <a:chOff x="5526261" y="1885950"/>
            <a:chExt cx="1392818" cy="22386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D78122-D6F1-4D0C-9CA2-FF83E1A3169B}"/>
                </a:ext>
              </a:extLst>
            </p:cNvPr>
            <p:cNvSpPr txBox="1"/>
            <p:nvPr/>
          </p:nvSpPr>
          <p:spPr>
            <a:xfrm>
              <a:off x="5814449" y="3478305"/>
              <a:ext cx="8164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Evan </a:t>
              </a:r>
            </a:p>
            <a:p>
              <a:pPr algn="ctr"/>
              <a:r>
                <a:rPr lang="en-US"/>
                <a:t>Tiffany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AFA24E-46EB-44D7-8BE3-435EAD842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80" b="27237"/>
            <a:stretch/>
          </p:blipFill>
          <p:spPr>
            <a:xfrm>
              <a:off x="5526261" y="1885950"/>
              <a:ext cx="1392818" cy="1371600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079C91-C8D5-43A5-B870-A0D4364AE11A}"/>
              </a:ext>
            </a:extLst>
          </p:cNvPr>
          <p:cNvGrpSpPr/>
          <p:nvPr/>
        </p:nvGrpSpPr>
        <p:grpSpPr>
          <a:xfrm>
            <a:off x="388487" y="1883207"/>
            <a:ext cx="1371600" cy="2241429"/>
            <a:chOff x="388487" y="1883207"/>
            <a:chExt cx="1371600" cy="22414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A57C10-63D4-4A19-9BF4-9BDB439032D0}"/>
                </a:ext>
              </a:extLst>
            </p:cNvPr>
            <p:cNvSpPr txBox="1"/>
            <p:nvPr/>
          </p:nvSpPr>
          <p:spPr>
            <a:xfrm>
              <a:off x="596432" y="3478305"/>
              <a:ext cx="9557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Rishabh</a:t>
              </a:r>
            </a:p>
            <a:p>
              <a:pPr algn="ctr"/>
              <a:r>
                <a:rPr lang="en-US" dirty="0"/>
                <a:t>Sharma</a:t>
              </a:r>
            </a:p>
          </p:txBody>
        </p:sp>
        <p:pic>
          <p:nvPicPr>
            <p:cNvPr id="22" name="Picture 21" descr="A person holding a certificate&#10;&#10;Description automatically generated with medium confidence">
              <a:extLst>
                <a:ext uri="{FF2B5EF4-FFF2-40B4-BE49-F238E27FC236}">
                  <a16:creationId xmlns:a16="http://schemas.microsoft.com/office/drawing/2014/main" id="{B5D0596F-33F4-4765-831A-DFF3CBA46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487" y="1883207"/>
              <a:ext cx="13716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246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BBFE-A740-974C-AB38-371883CF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100" b="1">
                <a:solidFill>
                  <a:srgbClr val="D61440"/>
                </a:solidFill>
              </a:rPr>
              <a:t>Recommendations</a:t>
            </a:r>
            <a:endParaRPr lang="en-US" sz="21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DF8243-6448-1440-9B98-5EF522D6D2E9}"/>
              </a:ext>
            </a:extLst>
          </p:cNvPr>
          <p:cNvSpPr/>
          <p:nvPr/>
        </p:nvSpPr>
        <p:spPr>
          <a:xfrm>
            <a:off x="334212" y="1377117"/>
            <a:ext cx="1070632" cy="10037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F208-6495-4D49-94DC-C473A6F67BA1}"/>
              </a:ext>
            </a:extLst>
          </p:cNvPr>
          <p:cNvGrpSpPr/>
          <p:nvPr/>
        </p:nvGrpSpPr>
        <p:grpSpPr>
          <a:xfrm>
            <a:off x="509207" y="1577910"/>
            <a:ext cx="665324" cy="665323"/>
            <a:chOff x="3245246" y="716461"/>
            <a:chExt cx="731523" cy="7315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B1BD95-2B3E-BB45-BE86-72E3AF8ED5E1}"/>
                </a:ext>
              </a:extLst>
            </p:cNvPr>
            <p:cNvSpPr/>
            <p:nvPr/>
          </p:nvSpPr>
          <p:spPr>
            <a:xfrm>
              <a:off x="3245246" y="716461"/>
              <a:ext cx="731523" cy="731522"/>
            </a:xfrm>
            <a:prstGeom prst="rect">
              <a:avLst/>
            </a:prstGeom>
            <a:blipFill rotWithShape="0">
              <a:blip r:embed="rId2"/>
              <a:srcRect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1719B1-37D0-D547-9752-2222C0E080D5}"/>
                </a:ext>
              </a:extLst>
            </p:cNvPr>
            <p:cNvSpPr txBox="1"/>
            <p:nvPr/>
          </p:nvSpPr>
          <p:spPr>
            <a:xfrm>
              <a:off x="3245246" y="716461"/>
              <a:ext cx="731523" cy="731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908" tIns="21908" rIns="21908" bIns="21908" numCol="1" spcCol="1270" anchor="ctr" anchorCtr="0">
              <a:noAutofit/>
            </a:bodyPr>
            <a:lstStyle/>
            <a:p>
              <a:pPr algn="ctr" defTabSz="15335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50"/>
                <a:t> 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304F5AB-368B-B944-8BC7-7B184F082E64}"/>
              </a:ext>
            </a:extLst>
          </p:cNvPr>
          <p:cNvSpPr/>
          <p:nvPr/>
        </p:nvSpPr>
        <p:spPr>
          <a:xfrm>
            <a:off x="334212" y="3535782"/>
            <a:ext cx="1070632" cy="10037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49ED6D-DD9D-8442-A2E3-48C84E922D57}"/>
              </a:ext>
            </a:extLst>
          </p:cNvPr>
          <p:cNvSpPr/>
          <p:nvPr/>
        </p:nvSpPr>
        <p:spPr>
          <a:xfrm>
            <a:off x="334212" y="2458592"/>
            <a:ext cx="1070632" cy="100371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DB3B83-B34A-7743-9CFB-8CA09CE97B0F}"/>
              </a:ext>
            </a:extLst>
          </p:cNvPr>
          <p:cNvGrpSpPr/>
          <p:nvPr/>
        </p:nvGrpSpPr>
        <p:grpSpPr>
          <a:xfrm>
            <a:off x="537110" y="2649579"/>
            <a:ext cx="665324" cy="665323"/>
            <a:chOff x="2646484" y="1967549"/>
            <a:chExt cx="731523" cy="7315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B6EEB2F-D674-3F4F-9703-15B36743A8BB}"/>
                </a:ext>
              </a:extLst>
            </p:cNvPr>
            <p:cNvSpPr/>
            <p:nvPr/>
          </p:nvSpPr>
          <p:spPr>
            <a:xfrm>
              <a:off x="2646484" y="1967549"/>
              <a:ext cx="731523" cy="731522"/>
            </a:xfrm>
            <a:prstGeom prst="rect">
              <a:avLst/>
            </a:prstGeom>
            <a:blipFill rotWithShape="0">
              <a:blip r:embed="rId3"/>
              <a:srcRect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D1FF30-E28D-EB47-84A9-40A0023EDEED}"/>
                </a:ext>
              </a:extLst>
            </p:cNvPr>
            <p:cNvSpPr txBox="1"/>
            <p:nvPr/>
          </p:nvSpPr>
          <p:spPr>
            <a:xfrm>
              <a:off x="2646484" y="1967549"/>
              <a:ext cx="731523" cy="731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431" tIns="21431" rIns="21431" bIns="21431" numCol="1" spcCol="1270" anchor="ctr" anchorCtr="0">
              <a:noAutofit/>
            </a:bodyPr>
            <a:lstStyle/>
            <a:p>
              <a:pPr algn="ctr" defTabSz="15001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375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419CA3-1C5B-C24F-8888-43DBE23D2CA6}"/>
              </a:ext>
            </a:extLst>
          </p:cNvPr>
          <p:cNvGrpSpPr/>
          <p:nvPr/>
        </p:nvGrpSpPr>
        <p:grpSpPr>
          <a:xfrm>
            <a:off x="517089" y="3731436"/>
            <a:ext cx="665324" cy="665323"/>
            <a:chOff x="3248091" y="3220435"/>
            <a:chExt cx="731523" cy="7315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79C2C4-85E0-AE42-A743-70EE7ADEB714}"/>
                </a:ext>
              </a:extLst>
            </p:cNvPr>
            <p:cNvSpPr/>
            <p:nvPr/>
          </p:nvSpPr>
          <p:spPr>
            <a:xfrm>
              <a:off x="3248091" y="3220435"/>
              <a:ext cx="731523" cy="731522"/>
            </a:xfrm>
            <a:prstGeom prst="rect">
              <a:avLst/>
            </a:prstGeom>
            <a:blipFill rotWithShape="0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7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20A34B-8D0D-5143-B61E-62F0890934BB}"/>
                </a:ext>
              </a:extLst>
            </p:cNvPr>
            <p:cNvSpPr txBox="1"/>
            <p:nvPr/>
          </p:nvSpPr>
          <p:spPr>
            <a:xfrm>
              <a:off x="3248091" y="3220435"/>
              <a:ext cx="731523" cy="7315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431" tIns="21431" rIns="21431" bIns="21431" numCol="1" spcCol="1270" anchor="ctr" anchorCtr="0">
              <a:noAutofit/>
            </a:bodyPr>
            <a:lstStyle/>
            <a:p>
              <a:pPr algn="ctr" defTabSz="15001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375"/>
                <a:t> </a:t>
              </a:r>
            </a:p>
          </p:txBody>
        </p:sp>
      </p:grpSp>
      <p:sp>
        <p:nvSpPr>
          <p:cNvPr id="23" name="Pentagon 22">
            <a:extLst>
              <a:ext uri="{FF2B5EF4-FFF2-40B4-BE49-F238E27FC236}">
                <a16:creationId xmlns:a16="http://schemas.microsoft.com/office/drawing/2014/main" id="{06915E52-7218-4F43-A738-5558C17B79B5}"/>
              </a:ext>
            </a:extLst>
          </p:cNvPr>
          <p:cNvSpPr/>
          <p:nvPr/>
        </p:nvSpPr>
        <p:spPr>
          <a:xfrm>
            <a:off x="1568670" y="1385000"/>
            <a:ext cx="2443655" cy="948297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bg1">
                    <a:lumMod val="95000"/>
                  </a:schemeClr>
                </a:solidFill>
              </a:rPr>
              <a:t>Operations Management</a:t>
            </a:r>
            <a:endParaRPr lang="en-US" sz="13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BBB9125-4137-A243-8307-C42AF1E337D1}"/>
              </a:ext>
            </a:extLst>
          </p:cNvPr>
          <p:cNvSpPr/>
          <p:nvPr/>
        </p:nvSpPr>
        <p:spPr>
          <a:xfrm>
            <a:off x="1571956" y="2458592"/>
            <a:ext cx="2443655" cy="948297"/>
          </a:xfrm>
          <a:prstGeom prst="homePlate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bg1">
                    <a:lumMod val="95000"/>
                  </a:schemeClr>
                </a:solidFill>
              </a:rPr>
              <a:t>Inventory management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CD75727A-8EDE-B448-BB15-2CFBC1C608D5}"/>
              </a:ext>
            </a:extLst>
          </p:cNvPr>
          <p:cNvSpPr/>
          <p:nvPr/>
        </p:nvSpPr>
        <p:spPr>
          <a:xfrm>
            <a:off x="1579839" y="3563492"/>
            <a:ext cx="2443655" cy="948297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bg1">
                    <a:lumMod val="95000"/>
                  </a:schemeClr>
                </a:solidFill>
              </a:rPr>
              <a:t>Pricing Optimization</a:t>
            </a:r>
            <a:endParaRPr lang="en-US" sz="135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4FC469-00A8-584F-8985-CAAAAD80C584}"/>
              </a:ext>
            </a:extLst>
          </p:cNvPr>
          <p:cNvSpPr/>
          <p:nvPr/>
        </p:nvSpPr>
        <p:spPr>
          <a:xfrm>
            <a:off x="4351282" y="1424413"/>
            <a:ext cx="4012325" cy="858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tx1">
                    <a:lumMod val="75000"/>
                    <a:lumOff val="25000"/>
                  </a:schemeClr>
                </a:solidFill>
              </a:rPr>
              <a:t>Staffing Adjustments based on demand</a:t>
            </a: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84462B-C0E8-9D4B-9B9C-F54B5E7AA2F6}"/>
              </a:ext>
            </a:extLst>
          </p:cNvPr>
          <p:cNvSpPr/>
          <p:nvPr/>
        </p:nvSpPr>
        <p:spPr>
          <a:xfrm>
            <a:off x="4351282" y="2481021"/>
            <a:ext cx="4012325" cy="858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tx1">
                    <a:lumMod val="75000"/>
                    <a:lumOff val="25000"/>
                  </a:schemeClr>
                </a:solidFill>
              </a:rPr>
              <a:t>Plan property capacity better, based on demand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121096-3248-6246-AAB7-F89ADEF5AE77}"/>
              </a:ext>
            </a:extLst>
          </p:cNvPr>
          <p:cNvSpPr/>
          <p:nvPr/>
        </p:nvSpPr>
        <p:spPr>
          <a:xfrm>
            <a:off x="4351282" y="3674393"/>
            <a:ext cx="4012325" cy="858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>
                <a:solidFill>
                  <a:schemeClr val="tx1">
                    <a:lumMod val="75000"/>
                    <a:lumOff val="25000"/>
                  </a:schemeClr>
                </a:solidFill>
              </a:rPr>
              <a:t>Adjust pricing based on demand</a:t>
            </a:r>
          </a:p>
        </p:txBody>
      </p:sp>
    </p:spTree>
    <p:extLst>
      <p:ext uri="{BB962C8B-B14F-4D97-AF65-F5344CB8AC3E}">
        <p14:creationId xmlns:p14="http://schemas.microsoft.com/office/powerpoint/2010/main" val="280233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F259000-3CE9-415D-83C1-4B414A540A12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Business Impact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18BB75-40A9-4475-9656-D6B8042AD13F}"/>
              </a:ext>
            </a:extLst>
          </p:cNvPr>
          <p:cNvGrpSpPr/>
          <p:nvPr/>
        </p:nvGrpSpPr>
        <p:grpSpPr>
          <a:xfrm>
            <a:off x="245799" y="1239827"/>
            <a:ext cx="2546931" cy="3320092"/>
            <a:chOff x="245799" y="1239827"/>
            <a:chExt cx="2546931" cy="33200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6AE666-523E-41C0-88B9-06183DE269C5}"/>
                </a:ext>
              </a:extLst>
            </p:cNvPr>
            <p:cNvSpPr txBox="1"/>
            <p:nvPr/>
          </p:nvSpPr>
          <p:spPr>
            <a:xfrm>
              <a:off x="245799" y="1828713"/>
              <a:ext cx="25469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Total Bookings from &gt;10 K days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680319-61B9-49E6-A1D5-5D229AEA6B40}"/>
                </a:ext>
              </a:extLst>
            </p:cNvPr>
            <p:cNvSpPr txBox="1"/>
            <p:nvPr/>
          </p:nvSpPr>
          <p:spPr>
            <a:xfrm>
              <a:off x="798906" y="1239827"/>
              <a:ext cx="14407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i="1" dirty="0">
                  <a:solidFill>
                    <a:srgbClr val="D61440"/>
                  </a:solidFill>
                </a:rPr>
                <a:t>&gt; 80 K</a:t>
              </a:r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648C665-CD35-48AC-A4A6-E04B601B6137}"/>
                </a:ext>
              </a:extLst>
            </p:cNvPr>
            <p:cNvSpPr/>
            <p:nvPr/>
          </p:nvSpPr>
          <p:spPr>
            <a:xfrm>
              <a:off x="1401154" y="2184282"/>
              <a:ext cx="236220" cy="1005840"/>
            </a:xfrm>
            <a:prstGeom prst="downArrow">
              <a:avLst/>
            </a:prstGeom>
            <a:gradFill>
              <a:gsLst>
                <a:gs pos="0">
                  <a:srgbClr val="D61440"/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7DBD94-939F-4603-8845-4ED1A425A2BC}"/>
                </a:ext>
              </a:extLst>
            </p:cNvPr>
            <p:cNvSpPr txBox="1"/>
            <p:nvPr/>
          </p:nvSpPr>
          <p:spPr>
            <a:xfrm>
              <a:off x="245799" y="3821255"/>
              <a:ext cx="25469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Total Bookings from ~150 days that are anomalies based on the model / algorithm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2434C3-0159-463F-9EBB-4A2ABED67D68}"/>
                </a:ext>
              </a:extLst>
            </p:cNvPr>
            <p:cNvSpPr txBox="1"/>
            <p:nvPr/>
          </p:nvSpPr>
          <p:spPr>
            <a:xfrm>
              <a:off x="449962" y="3232369"/>
              <a:ext cx="2138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i="1" dirty="0">
                  <a:solidFill>
                    <a:srgbClr val="D61440"/>
                  </a:solidFill>
                </a:rPr>
                <a:t>~ 6 K / 7%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5FE5D4-87BB-4E1E-A395-6B81E0B5A7A0}"/>
              </a:ext>
            </a:extLst>
          </p:cNvPr>
          <p:cNvCxnSpPr>
            <a:cxnSpLocks/>
          </p:cNvCxnSpPr>
          <p:nvPr/>
        </p:nvCxnSpPr>
        <p:spPr>
          <a:xfrm>
            <a:off x="2872740" y="1182347"/>
            <a:ext cx="0" cy="3200400"/>
          </a:xfrm>
          <a:prstGeom prst="line">
            <a:avLst/>
          </a:prstGeom>
          <a:ln w="12700">
            <a:solidFill>
              <a:srgbClr val="D6144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75C604-3213-4E64-9EA0-F9BC2F24124A}"/>
              </a:ext>
            </a:extLst>
          </p:cNvPr>
          <p:cNvGrpSpPr/>
          <p:nvPr/>
        </p:nvGrpSpPr>
        <p:grpSpPr>
          <a:xfrm>
            <a:off x="2952751" y="1174029"/>
            <a:ext cx="6080295" cy="3212665"/>
            <a:chOff x="2952751" y="1174029"/>
            <a:chExt cx="6080295" cy="3212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DB1C91-7AC0-4484-ADB9-5DE805BE9C85}"/>
                </a:ext>
              </a:extLst>
            </p:cNvPr>
            <p:cNvSpPr txBox="1"/>
            <p:nvPr/>
          </p:nvSpPr>
          <p:spPr>
            <a:xfrm>
              <a:off x="2952751" y="1174029"/>
              <a:ext cx="6080295" cy="3212665"/>
            </a:xfrm>
            <a:prstGeom prst="round2Diag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4C6C6-DB73-43AE-9840-A24981FEDBC5}"/>
                </a:ext>
              </a:extLst>
            </p:cNvPr>
            <p:cNvSpPr txBox="1"/>
            <p:nvPr/>
          </p:nvSpPr>
          <p:spPr>
            <a:xfrm>
              <a:off x="5122838" y="1551998"/>
              <a:ext cx="3539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i="1" dirty="0">
                  <a:solidFill>
                    <a:srgbClr val="D61440"/>
                  </a:solidFill>
                </a:rPr>
                <a:t>+ 2.6 </a:t>
              </a:r>
              <a:r>
                <a:rPr lang="en-US" sz="2000" b="1" i="1" dirty="0">
                  <a:solidFill>
                    <a:srgbClr val="D61440"/>
                  </a:solidFill>
                </a:rPr>
                <a:t>to</a:t>
              </a:r>
              <a:r>
                <a:rPr lang="en-US" sz="3600" b="1" i="1" dirty="0">
                  <a:solidFill>
                    <a:srgbClr val="D61440"/>
                  </a:solidFill>
                </a:rPr>
                <a:t> 3.5%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5DFB89-1359-423A-B7B3-2E92CDBF6427}"/>
                </a:ext>
              </a:extLst>
            </p:cNvPr>
            <p:cNvSpPr txBox="1"/>
            <p:nvPr/>
          </p:nvSpPr>
          <p:spPr>
            <a:xfrm>
              <a:off x="4827233" y="2240405"/>
              <a:ext cx="4194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Overall increase in revenue over </a:t>
              </a:r>
            </a:p>
            <a:p>
              <a:pPr algn="ctr"/>
              <a:r>
                <a:rPr lang="en-US" sz="1600" b="1" dirty="0"/>
                <a:t>total bookings</a:t>
              </a: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EB4788C-F8E7-46A2-BF1B-1CACB28C8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0044" y="2136490"/>
              <a:ext cx="1276126" cy="127612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A5971F-66A5-4DF4-8C0E-4EBE178B8D3E}"/>
                </a:ext>
              </a:extLst>
            </p:cNvPr>
            <p:cNvSpPr txBox="1"/>
            <p:nvPr/>
          </p:nvSpPr>
          <p:spPr>
            <a:xfrm>
              <a:off x="5145578" y="2811465"/>
              <a:ext cx="3325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i="1" dirty="0">
                  <a:solidFill>
                    <a:srgbClr val="D61440"/>
                  </a:solidFill>
                </a:rPr>
                <a:t>+ 34% </a:t>
              </a:r>
              <a:r>
                <a:rPr lang="en-US" sz="2000" b="1" i="1" dirty="0">
                  <a:solidFill>
                    <a:srgbClr val="D61440"/>
                  </a:solidFill>
                </a:rPr>
                <a:t>to</a:t>
              </a:r>
              <a:r>
                <a:rPr lang="en-US" sz="3600" b="1" i="1" dirty="0">
                  <a:solidFill>
                    <a:srgbClr val="D61440"/>
                  </a:solidFill>
                </a:rPr>
                <a:t> 46%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133D6-3608-4EB6-A727-C039406A7B0D}"/>
                </a:ext>
              </a:extLst>
            </p:cNvPr>
            <p:cNvSpPr txBox="1"/>
            <p:nvPr/>
          </p:nvSpPr>
          <p:spPr>
            <a:xfrm>
              <a:off x="4950716" y="3508185"/>
              <a:ext cx="3915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Increase in Revenue for specific days in which anomalies are detected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F7D62B-DE7C-47F2-A997-0BA0DB2384B6}"/>
              </a:ext>
            </a:extLst>
          </p:cNvPr>
          <p:cNvSpPr txBox="1"/>
          <p:nvPr/>
        </p:nvSpPr>
        <p:spPr>
          <a:xfrm>
            <a:off x="5742432" y="4757649"/>
            <a:ext cx="3290621" cy="249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1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Detailed calculation can be found in appendix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B39FF5-ED31-4D5E-909D-23A14AEB02FC}"/>
              </a:ext>
            </a:extLst>
          </p:cNvPr>
          <p:cNvSpPr txBox="1"/>
          <p:nvPr/>
        </p:nvSpPr>
        <p:spPr>
          <a:xfrm>
            <a:off x="-1" y="4763538"/>
            <a:ext cx="5593491" cy="249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 change in price used for calculations for High Alert - 50</a:t>
            </a:r>
            <a:r>
              <a:rPr lang="en-US" sz="10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%, Medium Alert - 35%, Low Alert - 20%</a:t>
            </a:r>
            <a:endParaRPr lang="en-US" sz="10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7D6AA-1381-4A66-8EDB-FA7D9A90A69D}"/>
              </a:ext>
            </a:extLst>
          </p:cNvPr>
          <p:cNvSpPr txBox="1"/>
          <p:nvPr/>
        </p:nvSpPr>
        <p:spPr>
          <a:xfrm>
            <a:off x="-1" y="4575116"/>
            <a:ext cx="5593491" cy="249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Alerts are triggered after at least 25%  of the bookings have happened</a:t>
            </a:r>
          </a:p>
        </p:txBody>
      </p:sp>
    </p:spTree>
    <p:extLst>
      <p:ext uri="{BB962C8B-B14F-4D97-AF65-F5344CB8AC3E}">
        <p14:creationId xmlns:p14="http://schemas.microsoft.com/office/powerpoint/2010/main" val="236670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45D44F42-6C9B-4838-9E5A-9E25EB2F2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63" y="1182568"/>
            <a:ext cx="8819588" cy="37186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900E2D"/>
            </a:solidFill>
            <a:prstDash val="dash"/>
          </a:ln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+mn-lt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44AF4-7A68-4226-8CED-D0B0D70AAF58}"/>
              </a:ext>
            </a:extLst>
          </p:cNvPr>
          <p:cNvSpPr/>
          <p:nvPr/>
        </p:nvSpPr>
        <p:spPr>
          <a:xfrm>
            <a:off x="216347" y="-1489081"/>
            <a:ext cx="1627909" cy="6096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Evan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48342A2-B11B-4FEC-B7EE-EE9774E00271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>
                <a:solidFill>
                  <a:srgbClr val="D61440"/>
                </a:solidFill>
              </a:rPr>
              <a:t>Future Scope</a:t>
            </a:r>
            <a:endParaRPr lang="en-US" sz="2000" b="1" dirty="0">
              <a:solidFill>
                <a:srgbClr val="D6144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0DFB0D-0E46-4DE1-A463-EE38D592B87F}"/>
              </a:ext>
            </a:extLst>
          </p:cNvPr>
          <p:cNvGrpSpPr/>
          <p:nvPr/>
        </p:nvGrpSpPr>
        <p:grpSpPr>
          <a:xfrm>
            <a:off x="2495545" y="1737570"/>
            <a:ext cx="2011680" cy="2595378"/>
            <a:chOff x="2495545" y="1730954"/>
            <a:chExt cx="2011680" cy="2595378"/>
          </a:xfrm>
        </p:grpSpPr>
        <p:pic>
          <p:nvPicPr>
            <p:cNvPr id="11" name="Picture 1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4C56315-3B2F-400E-8092-C30AA834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4186" y="173095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3AD7B7-41B9-49D0-961A-9E282FAD44F0}"/>
                </a:ext>
              </a:extLst>
            </p:cNvPr>
            <p:cNvSpPr txBox="1">
              <a:spLocks/>
            </p:cNvSpPr>
            <p:nvPr/>
          </p:nvSpPr>
          <p:spPr>
            <a:xfrm>
              <a:off x="2495545" y="2830958"/>
              <a:ext cx="2011680" cy="149537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/>
              </a:lvl1pPr>
            </a:lstStyle>
            <a:p>
              <a:r>
                <a:rPr lang="en-US">
                  <a:solidFill>
                    <a:schemeClr val="bg1"/>
                  </a:solidFill>
                </a:rPr>
                <a:t>Anomaly detection on a broader timeline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6A3DB8-816C-4289-B893-85FA15BE176A}"/>
              </a:ext>
            </a:extLst>
          </p:cNvPr>
          <p:cNvGrpSpPr/>
          <p:nvPr/>
        </p:nvGrpSpPr>
        <p:grpSpPr>
          <a:xfrm>
            <a:off x="6864132" y="1737570"/>
            <a:ext cx="2011680" cy="2595378"/>
            <a:chOff x="334211" y="1730954"/>
            <a:chExt cx="2011680" cy="2595378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A7F8C2D9-B267-409E-B7F3-F62156E4D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851" y="173095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10FF05-A7BC-4842-9532-11A9FC6C8CB9}"/>
                </a:ext>
              </a:extLst>
            </p:cNvPr>
            <p:cNvSpPr txBox="1"/>
            <p:nvPr/>
          </p:nvSpPr>
          <p:spPr>
            <a:xfrm>
              <a:off x="334211" y="2830958"/>
              <a:ext cx="2011680" cy="149537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>
                  <a:solidFill>
                    <a:schemeClr val="bg1"/>
                  </a:solidFill>
                  <a:latin typeface="+mn-lt"/>
                </a:rPr>
                <a:t>Implementation within the organization to maximize the revenue benefit of this product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EA079F-E086-4165-AA38-6CD01A5B7448}"/>
              </a:ext>
            </a:extLst>
          </p:cNvPr>
          <p:cNvGrpSpPr/>
          <p:nvPr/>
        </p:nvGrpSpPr>
        <p:grpSpPr>
          <a:xfrm>
            <a:off x="4656880" y="1737571"/>
            <a:ext cx="2011680" cy="2595377"/>
            <a:chOff x="4656880" y="1730954"/>
            <a:chExt cx="2011680" cy="259537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B0F40D-88C6-4A16-87D3-BBE9B32C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5521" y="1730954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4E7E5E-51F0-4B04-862D-F2E022A966A1}"/>
                </a:ext>
              </a:extLst>
            </p:cNvPr>
            <p:cNvSpPr txBox="1"/>
            <p:nvPr/>
          </p:nvSpPr>
          <p:spPr>
            <a:xfrm>
              <a:off x="4656880" y="2830957"/>
              <a:ext cx="2011680" cy="149537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/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Strategic dynamic pricing for the detected anomalies to optimize revenue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3F1FF4-FA60-4ED0-AF2F-C3B24344B0D8}"/>
              </a:ext>
            </a:extLst>
          </p:cNvPr>
          <p:cNvGrpSpPr/>
          <p:nvPr/>
        </p:nvGrpSpPr>
        <p:grpSpPr>
          <a:xfrm>
            <a:off x="316703" y="1737571"/>
            <a:ext cx="2011680" cy="2595377"/>
            <a:chOff x="6818214" y="1730954"/>
            <a:chExt cx="2011680" cy="25953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223960-25DC-4FD3-B77E-F7949BFED095}"/>
                </a:ext>
              </a:extLst>
            </p:cNvPr>
            <p:cNvSpPr txBox="1"/>
            <p:nvPr/>
          </p:nvSpPr>
          <p:spPr>
            <a:xfrm>
              <a:off x="6818214" y="2830957"/>
              <a:ext cx="2011680" cy="149537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/>
              </a:lvl1pPr>
            </a:lstStyle>
            <a:p>
              <a:r>
                <a:rPr lang="en-US">
                  <a:solidFill>
                    <a:schemeClr val="bg1"/>
                  </a:solidFill>
                </a:rPr>
                <a:t>Test on a pilot basis and compare performance</a:t>
              </a:r>
            </a:p>
          </p:txBody>
        </p:sp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671D1C03-7E72-49AA-A93B-387476A34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6855" y="17309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038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9D70897-C962-4F9D-86B7-BC7AA760C1B8}"/>
              </a:ext>
            </a:extLst>
          </p:cNvPr>
          <p:cNvSpPr txBox="1"/>
          <p:nvPr/>
        </p:nvSpPr>
        <p:spPr>
          <a:xfrm>
            <a:off x="6163167" y="3623282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Kirstin </a:t>
            </a:r>
            <a:r>
              <a:rPr lang="en-US" dirty="0" err="1"/>
              <a:t>Dolick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ECDF513-6BA8-4964-A3E4-D0EAA881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1" y="715211"/>
            <a:ext cx="8468893" cy="334649"/>
          </a:xfrm>
        </p:spPr>
        <p:txBody>
          <a:bodyPr/>
          <a:lstStyle/>
          <a:p>
            <a:r>
              <a:rPr lang="en-US" sz="2000" b="1" dirty="0">
                <a:solidFill>
                  <a:srgbClr val="D61440"/>
                </a:solidFill>
              </a:rPr>
              <a:t>Mentors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78122-D6F1-4D0C-9CA2-FF83E1A3169B}"/>
              </a:ext>
            </a:extLst>
          </p:cNvPr>
          <p:cNvSpPr txBox="1"/>
          <p:nvPr/>
        </p:nvSpPr>
        <p:spPr>
          <a:xfrm>
            <a:off x="1923159" y="3623282"/>
            <a:ext cx="219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Matthew A. Lanham</a:t>
            </a:r>
          </a:p>
        </p:txBody>
      </p:sp>
      <p:pic>
        <p:nvPicPr>
          <p:cNvPr id="6" name="Picture 5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F8AED92C-2D46-4A29-8A9F-927BAE0A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85" y="2030927"/>
            <a:ext cx="1371600" cy="1371600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A3B9E38A-AF3A-4EE3-A1FE-65509F7B3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72" y="203092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48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59A0-F7F2-433C-A8DC-BCEEF8B3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53" y="2123284"/>
            <a:ext cx="8468893" cy="318406"/>
          </a:xfrm>
        </p:spPr>
        <p:txBody>
          <a:bodyPr/>
          <a:lstStyle/>
          <a:p>
            <a:r>
              <a:rPr lang="en-US" sz="2000" dirty="0"/>
              <a:t>Appendix - Profit Calculation</a:t>
            </a:r>
          </a:p>
        </p:txBody>
      </p:sp>
    </p:spTree>
    <p:extLst>
      <p:ext uri="{BB962C8B-B14F-4D97-AF65-F5344CB8AC3E}">
        <p14:creationId xmlns:p14="http://schemas.microsoft.com/office/powerpoint/2010/main" val="19469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59A0-F7F2-433C-A8DC-BCEEF8B3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53" y="626993"/>
            <a:ext cx="8468893" cy="318406"/>
          </a:xfrm>
        </p:spPr>
        <p:txBody>
          <a:bodyPr/>
          <a:lstStyle/>
          <a:p>
            <a:pPr algn="l"/>
            <a:r>
              <a:rPr lang="en-US" sz="2000" dirty="0"/>
              <a:t>Profit Calculation: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1AC19D-ACEB-47FB-A3D8-A6C02CAAF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20388"/>
              </p:ext>
            </p:extLst>
          </p:nvPr>
        </p:nvGraphicFramePr>
        <p:xfrm>
          <a:off x="481912" y="1628733"/>
          <a:ext cx="8180173" cy="1041400"/>
        </p:xfrm>
        <a:graphic>
          <a:graphicData uri="http://schemas.openxmlformats.org/drawingml/2006/table">
            <a:tbl>
              <a:tblPr/>
              <a:tblGrid>
                <a:gridCol w="2774433">
                  <a:extLst>
                    <a:ext uri="{9D8B030D-6E8A-4147-A177-3AD203B41FA5}">
                      <a16:colId xmlns:a16="http://schemas.microsoft.com/office/drawing/2014/main" val="1758160144"/>
                    </a:ext>
                  </a:extLst>
                </a:gridCol>
                <a:gridCol w="1200052">
                  <a:extLst>
                    <a:ext uri="{9D8B030D-6E8A-4147-A177-3AD203B41FA5}">
                      <a16:colId xmlns:a16="http://schemas.microsoft.com/office/drawing/2014/main" val="1207844448"/>
                    </a:ext>
                  </a:extLst>
                </a:gridCol>
                <a:gridCol w="1794573">
                  <a:extLst>
                    <a:ext uri="{9D8B030D-6E8A-4147-A177-3AD203B41FA5}">
                      <a16:colId xmlns:a16="http://schemas.microsoft.com/office/drawing/2014/main" val="3635931307"/>
                    </a:ext>
                  </a:extLst>
                </a:gridCol>
                <a:gridCol w="2411115">
                  <a:extLst>
                    <a:ext uri="{9D8B030D-6E8A-4147-A177-3AD203B41FA5}">
                      <a16:colId xmlns:a16="http://schemas.microsoft.com/office/drawing/2014/main" val="3226325266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</a:rPr>
                        <a:t>Alert Type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# of Bookings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Actual Revenue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Increased Revenue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444400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effectLst/>
                          <a:latin typeface="Calibri" panose="020F0502020204030204" pitchFamily="34" charset="0"/>
                        </a:rPr>
                        <a:t>4615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77001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1288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75256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72661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Total # of bookings in anomaly days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5972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effectLst/>
                          <a:latin typeface="Calibri" panose="020F0502020204030204" pitchFamily="34" charset="0"/>
                        </a:rPr>
                        <a:t>597200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277210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4814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7A9AC9-5072-49CC-8821-29DE4C8E4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71470"/>
              </p:ext>
            </p:extLst>
          </p:nvPr>
        </p:nvGraphicFramePr>
        <p:xfrm>
          <a:off x="481912" y="1078786"/>
          <a:ext cx="8180173" cy="416560"/>
        </p:xfrm>
        <a:graphic>
          <a:graphicData uri="http://schemas.openxmlformats.org/drawingml/2006/table">
            <a:tbl>
              <a:tblPr/>
              <a:tblGrid>
                <a:gridCol w="1815965">
                  <a:extLst>
                    <a:ext uri="{9D8B030D-6E8A-4147-A177-3AD203B41FA5}">
                      <a16:colId xmlns:a16="http://schemas.microsoft.com/office/drawing/2014/main" val="1011614191"/>
                    </a:ext>
                  </a:extLst>
                </a:gridCol>
                <a:gridCol w="2715617">
                  <a:extLst>
                    <a:ext uri="{9D8B030D-6E8A-4147-A177-3AD203B41FA5}">
                      <a16:colId xmlns:a16="http://schemas.microsoft.com/office/drawing/2014/main" val="412849635"/>
                    </a:ext>
                  </a:extLst>
                </a:gridCol>
                <a:gridCol w="3648591">
                  <a:extLst>
                    <a:ext uri="{9D8B030D-6E8A-4147-A177-3AD203B41FA5}">
                      <a16:colId xmlns:a16="http://schemas.microsoft.com/office/drawing/2014/main" val="104489536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</a:rPr>
                        <a:t>Total # of bookings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</a:rPr>
                        <a:t>Actual Revenue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</a:rPr>
                        <a:t>Actual Revenue for Total bookings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037844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>
                          <a:effectLst/>
                          <a:latin typeface="Calibri" panose="020F0502020204030204" pitchFamily="34" charset="0"/>
                        </a:rPr>
                        <a:t>80288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8028800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5381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F0E3CAA-4B34-4DB2-A3E3-37EFBA4B4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093653"/>
              </p:ext>
            </p:extLst>
          </p:nvPr>
        </p:nvGraphicFramePr>
        <p:xfrm>
          <a:off x="416009" y="2877864"/>
          <a:ext cx="5910650" cy="457200"/>
        </p:xfrm>
        <a:graphic>
          <a:graphicData uri="http://schemas.openxmlformats.org/drawingml/2006/table">
            <a:tbl>
              <a:tblPr/>
              <a:tblGrid>
                <a:gridCol w="4493742">
                  <a:extLst>
                    <a:ext uri="{9D8B030D-6E8A-4147-A177-3AD203B41FA5}">
                      <a16:colId xmlns:a16="http://schemas.microsoft.com/office/drawing/2014/main" val="2574388805"/>
                    </a:ext>
                  </a:extLst>
                </a:gridCol>
                <a:gridCol w="1416908">
                  <a:extLst>
                    <a:ext uri="{9D8B030D-6E8A-4147-A177-3AD203B41FA5}">
                      <a16:colId xmlns:a16="http://schemas.microsoft.com/office/drawing/2014/main" val="2995833409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                         % of bookings that are made in anomaly days  =</a:t>
                      </a:r>
                    </a:p>
                    <a:p>
                      <a:pPr algn="l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                                                                              (5972 / 80,288)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7.44%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3517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3A113A8-BF11-420A-8E04-E6FF7EE7B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056845"/>
              </p:ext>
            </p:extLst>
          </p:nvPr>
        </p:nvGraphicFramePr>
        <p:xfrm>
          <a:off x="481912" y="3542795"/>
          <a:ext cx="5844747" cy="457200"/>
        </p:xfrm>
        <a:graphic>
          <a:graphicData uri="http://schemas.openxmlformats.org/drawingml/2006/table">
            <a:tbl>
              <a:tblPr/>
              <a:tblGrid>
                <a:gridCol w="4427839">
                  <a:extLst>
                    <a:ext uri="{9D8B030D-6E8A-4147-A177-3AD203B41FA5}">
                      <a16:colId xmlns:a16="http://schemas.microsoft.com/office/drawing/2014/main" val="1122620924"/>
                    </a:ext>
                  </a:extLst>
                </a:gridCol>
                <a:gridCol w="1416908">
                  <a:extLst>
                    <a:ext uri="{9D8B030D-6E8A-4147-A177-3AD203B41FA5}">
                      <a16:colId xmlns:a16="http://schemas.microsoft.com/office/drawing/2014/main" val="1535341145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Increased Revenue in days in which anomalies are detected = </a:t>
                      </a:r>
                    </a:p>
                    <a:p>
                      <a:pPr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                                                                      (277,210 / 597,200)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46.42%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1978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D6C9A51-33D0-4703-B066-B6B640D63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588194"/>
              </p:ext>
            </p:extLst>
          </p:nvPr>
        </p:nvGraphicFramePr>
        <p:xfrm>
          <a:off x="481912" y="4200013"/>
          <a:ext cx="5844747" cy="457200"/>
        </p:xfrm>
        <a:graphic>
          <a:graphicData uri="http://schemas.openxmlformats.org/drawingml/2006/table">
            <a:tbl>
              <a:tblPr/>
              <a:tblGrid>
                <a:gridCol w="4427839">
                  <a:extLst>
                    <a:ext uri="{9D8B030D-6E8A-4147-A177-3AD203B41FA5}">
                      <a16:colId xmlns:a16="http://schemas.microsoft.com/office/drawing/2014/main" val="1122620924"/>
                    </a:ext>
                  </a:extLst>
                </a:gridCol>
                <a:gridCol w="1416908">
                  <a:extLst>
                    <a:ext uri="{9D8B030D-6E8A-4147-A177-3AD203B41FA5}">
                      <a16:colId xmlns:a16="http://schemas.microsoft.com/office/drawing/2014/main" val="1535341145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                                                        Overall Increase in Revenue = </a:t>
                      </a:r>
                    </a:p>
                    <a:p>
                      <a:pPr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                                                                   (277,210 / 8,028,800)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</a:rPr>
                        <a:t>3.45%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197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0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903A02-FD32-443C-8A50-283347E8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1" y="715211"/>
            <a:ext cx="8468893" cy="334649"/>
          </a:xfrm>
        </p:spPr>
        <p:txBody>
          <a:bodyPr/>
          <a:lstStyle/>
          <a:p>
            <a:r>
              <a:rPr lang="en-US" sz="2000" b="1" dirty="0">
                <a:solidFill>
                  <a:srgbClr val="D61440"/>
                </a:solidFill>
              </a:rPr>
              <a:t>Business Problem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BED93A-98C6-4E4B-97A5-667CCC0F50ED}"/>
              </a:ext>
            </a:extLst>
          </p:cNvPr>
          <p:cNvCxnSpPr>
            <a:cxnSpLocks/>
          </p:cNvCxnSpPr>
          <p:nvPr/>
        </p:nvCxnSpPr>
        <p:spPr>
          <a:xfrm>
            <a:off x="4572000" y="1316735"/>
            <a:ext cx="0" cy="3379623"/>
          </a:xfrm>
          <a:prstGeom prst="line">
            <a:avLst/>
          </a:prstGeom>
          <a:ln w="12700">
            <a:solidFill>
              <a:srgbClr val="D6144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22950CFB-FFFF-4479-BF3A-441FEB4DF7A0}"/>
              </a:ext>
            </a:extLst>
          </p:cNvPr>
          <p:cNvSpPr txBox="1">
            <a:spLocks/>
          </p:cNvSpPr>
          <p:nvPr/>
        </p:nvSpPr>
        <p:spPr>
          <a:xfrm>
            <a:off x="1567111" y="1049860"/>
            <a:ext cx="1803047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b="1" dirty="0">
                <a:solidFill>
                  <a:srgbClr val="D61440"/>
                </a:solidFill>
              </a:rPr>
              <a:t>Issues Today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BCB357-4E5C-4D09-95C5-205EB11FB470}"/>
              </a:ext>
            </a:extLst>
          </p:cNvPr>
          <p:cNvSpPr txBox="1">
            <a:spLocks/>
          </p:cNvSpPr>
          <p:nvPr/>
        </p:nvSpPr>
        <p:spPr>
          <a:xfrm>
            <a:off x="6147357" y="1049860"/>
            <a:ext cx="1803047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b="1" dirty="0">
                <a:solidFill>
                  <a:srgbClr val="D61440"/>
                </a:solidFill>
              </a:rPr>
              <a:t>Solution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1A85DB-FE58-4218-921A-B0D2D640BE6B}"/>
              </a:ext>
            </a:extLst>
          </p:cNvPr>
          <p:cNvGrpSpPr/>
          <p:nvPr/>
        </p:nvGrpSpPr>
        <p:grpSpPr>
          <a:xfrm>
            <a:off x="196480" y="1300805"/>
            <a:ext cx="4286500" cy="3436643"/>
            <a:chOff x="288844" y="1370078"/>
            <a:chExt cx="4286500" cy="3436643"/>
          </a:xfrm>
        </p:grpSpPr>
        <p:sp>
          <p:nvSpPr>
            <p:cNvPr id="39" name="Rectangle: Diagonal Corners Rounded 38">
              <a:extLst>
                <a:ext uri="{FF2B5EF4-FFF2-40B4-BE49-F238E27FC236}">
                  <a16:creationId xmlns:a16="http://schemas.microsoft.com/office/drawing/2014/main" id="{B30DC5EF-BEC3-472A-ACF3-3CD39732EE78}"/>
                </a:ext>
              </a:extLst>
            </p:cNvPr>
            <p:cNvSpPr/>
            <p:nvPr/>
          </p:nvSpPr>
          <p:spPr>
            <a:xfrm>
              <a:off x="288844" y="1370078"/>
              <a:ext cx="4206956" cy="3436643"/>
            </a:xfrm>
            <a:prstGeom prst="round2DiagRect">
              <a:avLst/>
            </a:prstGeom>
            <a:solidFill>
              <a:srgbClr val="C00000">
                <a:alpha val="1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69DCCC-2B97-4BA6-BE20-71D2B6C6CB1B}"/>
                </a:ext>
              </a:extLst>
            </p:cNvPr>
            <p:cNvGrpSpPr/>
            <p:nvPr/>
          </p:nvGrpSpPr>
          <p:grpSpPr>
            <a:xfrm>
              <a:off x="641099" y="1703279"/>
              <a:ext cx="3930901" cy="579750"/>
              <a:chOff x="641099" y="1625306"/>
              <a:chExt cx="3930901" cy="579750"/>
            </a:xfrm>
          </p:grpSpPr>
          <p:pic>
            <p:nvPicPr>
              <p:cNvPr id="22" name="Picture 21" descr="Icon&#10;&#10;Description automatically generated">
                <a:extLst>
                  <a:ext uri="{FF2B5EF4-FFF2-40B4-BE49-F238E27FC236}">
                    <a16:creationId xmlns:a16="http://schemas.microsoft.com/office/drawing/2014/main" id="{6B022A1F-196B-4FCD-BC8E-9C0B02444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099" y="1625306"/>
                <a:ext cx="579750" cy="579750"/>
              </a:xfrm>
              <a:prstGeom prst="rect">
                <a:avLst/>
              </a:prstGeom>
            </p:spPr>
          </p:pic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5498D6A3-AF06-4D6F-AF32-4A51C880FF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9670" y="1722941"/>
                <a:ext cx="3292330" cy="3346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3000" kern="120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 algn="l"/>
                <a:r>
                  <a:rPr lang="en-US" sz="1400">
                    <a:latin typeface="+mn-lt"/>
                  </a:rPr>
                  <a:t>Low visibility in changing demand 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4C10A-2E90-48C5-9E5B-C4B38887E1D7}"/>
                </a:ext>
              </a:extLst>
            </p:cNvPr>
            <p:cNvGrpSpPr/>
            <p:nvPr/>
          </p:nvGrpSpPr>
          <p:grpSpPr>
            <a:xfrm>
              <a:off x="580482" y="2696127"/>
              <a:ext cx="3988175" cy="692502"/>
              <a:chOff x="580482" y="2654987"/>
              <a:chExt cx="3988175" cy="692502"/>
            </a:xfrm>
          </p:grpSpPr>
          <p:pic>
            <p:nvPicPr>
              <p:cNvPr id="18" name="Picture 17" descr="Icon&#10;&#10;Description automatically generated">
                <a:extLst>
                  <a:ext uri="{FF2B5EF4-FFF2-40B4-BE49-F238E27FC236}">
                    <a16:creationId xmlns:a16="http://schemas.microsoft.com/office/drawing/2014/main" id="{75F977D5-2157-43B5-B375-53F051159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482" y="2654987"/>
                <a:ext cx="692502" cy="692502"/>
              </a:xfrm>
              <a:prstGeom prst="rect">
                <a:avLst/>
              </a:prstGeom>
            </p:spPr>
          </p:pic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91CCA8A4-6B08-47B5-8CD6-D9D425720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6327" y="2813003"/>
                <a:ext cx="3292330" cy="3346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3000" kern="120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 algn="l"/>
                <a:r>
                  <a:rPr lang="en-US" sz="1400" dirty="0">
                    <a:latin typeface="+mn-lt"/>
                  </a:rPr>
                  <a:t>Affected price mark-up; reduced revenue optimization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D44C90D-5363-4FA8-A404-DF4701BDCD64}"/>
                </a:ext>
              </a:extLst>
            </p:cNvPr>
            <p:cNvGrpSpPr/>
            <p:nvPr/>
          </p:nvGrpSpPr>
          <p:grpSpPr>
            <a:xfrm>
              <a:off x="582290" y="3847543"/>
              <a:ext cx="3993054" cy="624524"/>
              <a:chOff x="582290" y="3691955"/>
              <a:chExt cx="3993054" cy="624524"/>
            </a:xfrm>
          </p:grpSpPr>
          <p:pic>
            <p:nvPicPr>
              <p:cNvPr id="20" name="Picture 19" descr="Icon&#10;&#10;Description automatically generated">
                <a:extLst>
                  <a:ext uri="{FF2B5EF4-FFF2-40B4-BE49-F238E27FC236}">
                    <a16:creationId xmlns:a16="http://schemas.microsoft.com/office/drawing/2014/main" id="{FAA24C97-FA0E-4BB5-9869-132462A16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290" y="3691955"/>
                <a:ext cx="624524" cy="624524"/>
              </a:xfrm>
              <a:prstGeom prst="rect">
                <a:avLst/>
              </a:prstGeom>
            </p:spPr>
          </p:pic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398EE12B-438B-4B29-AA7D-66DAC3486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3014" y="3903064"/>
                <a:ext cx="3292330" cy="33464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3000" kern="1200">
                    <a:solidFill>
                      <a:schemeClr val="tx1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pPr algn="l"/>
                <a:r>
                  <a:rPr lang="en-US" sz="1400" dirty="0">
                    <a:latin typeface="+mn-lt"/>
                  </a:rPr>
                  <a:t>Noncompetitive pricing increases the likelihood of booking a competitor's </a:t>
                </a:r>
                <a:r>
                  <a:rPr lang="en-US" sz="1400" dirty="0" err="1">
                    <a:latin typeface="+mn-lt"/>
                  </a:rPr>
                  <a:t>properaty</a:t>
                </a:r>
                <a:endParaRPr lang="en-US" sz="1400" dirty="0" err="1">
                  <a:latin typeface="+mn-lt"/>
                  <a:ea typeface="Calibri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40DCB1-0757-4281-916C-568185B910FD}"/>
              </a:ext>
            </a:extLst>
          </p:cNvPr>
          <p:cNvGrpSpPr/>
          <p:nvPr/>
        </p:nvGrpSpPr>
        <p:grpSpPr>
          <a:xfrm>
            <a:off x="4689643" y="1384509"/>
            <a:ext cx="4330532" cy="3436643"/>
            <a:chOff x="4689643" y="1384509"/>
            <a:chExt cx="4330532" cy="3436643"/>
          </a:xfrm>
        </p:grpSpPr>
        <p:sp>
          <p:nvSpPr>
            <p:cNvPr id="40" name="Rectangle: Diagonal Corners Rounded 39">
              <a:extLst>
                <a:ext uri="{FF2B5EF4-FFF2-40B4-BE49-F238E27FC236}">
                  <a16:creationId xmlns:a16="http://schemas.microsoft.com/office/drawing/2014/main" id="{5EB1D593-53D2-4034-AB32-802379564B7C}"/>
                </a:ext>
              </a:extLst>
            </p:cNvPr>
            <p:cNvSpPr/>
            <p:nvPr/>
          </p:nvSpPr>
          <p:spPr>
            <a:xfrm>
              <a:off x="4689643" y="1384509"/>
              <a:ext cx="4330529" cy="3436643"/>
            </a:xfrm>
            <a:prstGeom prst="round2DiagRect">
              <a:avLst/>
            </a:prstGeom>
            <a:solidFill>
              <a:schemeClr val="accent3">
                <a:lumMod val="60000"/>
                <a:lumOff val="40000"/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F3E57B27-628B-4AC8-8594-AA620C87F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9315" y="2730116"/>
              <a:ext cx="624525" cy="624525"/>
            </a:xfrm>
            <a:prstGeom prst="rect">
              <a:avLst/>
            </a:prstGeom>
          </p:spPr>
        </p:pic>
        <p:pic>
          <p:nvPicPr>
            <p:cNvPr id="34" name="Picture 33" descr="Icon&#10;&#10;Description automatically generated">
              <a:extLst>
                <a:ext uri="{FF2B5EF4-FFF2-40B4-BE49-F238E27FC236}">
                  <a16:creationId xmlns:a16="http://schemas.microsoft.com/office/drawing/2014/main" id="{E3ABD5D7-662A-487D-B772-1F5CA422A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9315" y="1680892"/>
              <a:ext cx="624524" cy="624524"/>
            </a:xfrm>
            <a:prstGeom prst="rect">
              <a:avLst/>
            </a:prstGeom>
          </p:spPr>
        </p:pic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F38A2494-3A45-4F3F-B4B5-7687201406CB}"/>
                </a:ext>
              </a:extLst>
            </p:cNvPr>
            <p:cNvSpPr txBox="1">
              <a:spLocks/>
            </p:cNvSpPr>
            <p:nvPr/>
          </p:nvSpPr>
          <p:spPr>
            <a:xfrm>
              <a:off x="6023532" y="1825830"/>
              <a:ext cx="2996643" cy="3346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000" kern="120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l"/>
              <a:r>
                <a:rPr lang="en-US" sz="1400">
                  <a:latin typeface="+mn-lt"/>
                </a:rPr>
                <a:t>Monitor the demand in real-time</a:t>
              </a:r>
            </a:p>
          </p:txBody>
        </p: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734533F3-B706-480F-B25A-1F6D9C34A81C}"/>
                </a:ext>
              </a:extLst>
            </p:cNvPr>
            <p:cNvSpPr txBox="1">
              <a:spLocks/>
            </p:cNvSpPr>
            <p:nvPr/>
          </p:nvSpPr>
          <p:spPr>
            <a:xfrm>
              <a:off x="6023529" y="2875054"/>
              <a:ext cx="2996643" cy="3346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000" kern="120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l"/>
              <a:r>
                <a:rPr lang="en-US" sz="1400">
                  <a:latin typeface="+mn-lt"/>
                </a:rPr>
                <a:t>Build an alert mechanism in real-time anomalies in demand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FF800B96-4F18-754D-A063-C46F4E9438E6}"/>
                </a:ext>
              </a:extLst>
            </p:cNvPr>
            <p:cNvSpPr txBox="1">
              <a:spLocks/>
            </p:cNvSpPr>
            <p:nvPr/>
          </p:nvSpPr>
          <p:spPr>
            <a:xfrm>
              <a:off x="6023529" y="3992481"/>
              <a:ext cx="2996643" cy="3346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000" kern="120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pPr algn="l"/>
              <a:r>
                <a:rPr lang="en-US" sz="1400">
                  <a:latin typeface="+mn-lt"/>
                </a:rPr>
                <a:t>Utilization by property managers in decisions of price for the property</a:t>
              </a:r>
            </a:p>
          </p:txBody>
        </p:sp>
        <p:pic>
          <p:nvPicPr>
            <p:cNvPr id="42" name="Picture 41" descr="Icon&#10;&#10;Description automatically generated">
              <a:extLst>
                <a:ext uri="{FF2B5EF4-FFF2-40B4-BE49-F238E27FC236}">
                  <a16:creationId xmlns:a16="http://schemas.microsoft.com/office/drawing/2014/main" id="{05518B00-B904-4FD9-88A5-1DD704822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9315" y="3848909"/>
              <a:ext cx="621792" cy="621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347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59A0-F7F2-433C-A8DC-BCEEF8B3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1" y="715211"/>
            <a:ext cx="8468893" cy="334649"/>
          </a:xfrm>
        </p:spPr>
        <p:txBody>
          <a:bodyPr/>
          <a:lstStyle/>
          <a:p>
            <a:r>
              <a:rPr lang="en-US" sz="2000" b="1">
                <a:solidFill>
                  <a:srgbClr val="D61440"/>
                </a:solidFill>
              </a:rPr>
              <a:t>Business Benefits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6920DB-2205-45A5-A8F4-48F788884898}"/>
              </a:ext>
            </a:extLst>
          </p:cNvPr>
          <p:cNvGrpSpPr/>
          <p:nvPr/>
        </p:nvGrpSpPr>
        <p:grpSpPr>
          <a:xfrm>
            <a:off x="78004" y="1140604"/>
            <a:ext cx="2854323" cy="1141506"/>
            <a:chOff x="78004" y="1154813"/>
            <a:chExt cx="2854323" cy="1141506"/>
          </a:xfrm>
        </p:grpSpPr>
        <p:sp>
          <p:nvSpPr>
            <p:cNvPr id="25" name="Rectangle: Diagonal Corners Rounded 24">
              <a:extLst>
                <a:ext uri="{FF2B5EF4-FFF2-40B4-BE49-F238E27FC236}">
                  <a16:creationId xmlns:a16="http://schemas.microsoft.com/office/drawing/2014/main" id="{300C551B-CABC-49D3-95B4-B8FD8AED46D2}"/>
                </a:ext>
              </a:extLst>
            </p:cNvPr>
            <p:cNvSpPr/>
            <p:nvPr/>
          </p:nvSpPr>
          <p:spPr>
            <a:xfrm>
              <a:off x="78004" y="1154813"/>
              <a:ext cx="2854323" cy="1141506"/>
            </a:xfrm>
            <a:prstGeom prst="round2DiagRect">
              <a:avLst/>
            </a:prstGeom>
            <a:solidFill>
              <a:srgbClr val="F9C3D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49A19-848A-4C86-87AB-B756DD9DB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04" y="1268366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8440C0-F698-4687-806C-263B628BECD3}"/>
                </a:ext>
              </a:extLst>
            </p:cNvPr>
            <p:cNvSpPr txBox="1"/>
            <p:nvPr/>
          </p:nvSpPr>
          <p:spPr>
            <a:xfrm>
              <a:off x="948267" y="1402401"/>
              <a:ext cx="1919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Real-time Alerts in Demand Change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180AE1-8D13-414A-BA6B-457B95C748D5}"/>
              </a:ext>
            </a:extLst>
          </p:cNvPr>
          <p:cNvGrpSpPr/>
          <p:nvPr/>
        </p:nvGrpSpPr>
        <p:grpSpPr>
          <a:xfrm>
            <a:off x="3095049" y="2197175"/>
            <a:ext cx="2856947" cy="1141506"/>
            <a:chOff x="3106223" y="2171632"/>
            <a:chExt cx="2856947" cy="1141506"/>
          </a:xfrm>
        </p:grpSpPr>
        <p:sp>
          <p:nvSpPr>
            <p:cNvPr id="29" name="Rectangle: Diagonal Corners Rounded 28">
              <a:extLst>
                <a:ext uri="{FF2B5EF4-FFF2-40B4-BE49-F238E27FC236}">
                  <a16:creationId xmlns:a16="http://schemas.microsoft.com/office/drawing/2014/main" id="{B7EFFD03-D4C6-4907-99C4-5539F7FAC0C2}"/>
                </a:ext>
              </a:extLst>
            </p:cNvPr>
            <p:cNvSpPr/>
            <p:nvPr/>
          </p:nvSpPr>
          <p:spPr>
            <a:xfrm>
              <a:off x="3106223" y="2171632"/>
              <a:ext cx="2854323" cy="1141506"/>
            </a:xfrm>
            <a:prstGeom prst="round2DiagRect">
              <a:avLst/>
            </a:prstGeom>
            <a:solidFill>
              <a:srgbClr val="D614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7DEB67-55F3-42EF-BC7E-858D3D59AE4C}"/>
                </a:ext>
              </a:extLst>
            </p:cNvPr>
            <p:cNvSpPr txBox="1"/>
            <p:nvPr/>
          </p:nvSpPr>
          <p:spPr>
            <a:xfrm>
              <a:off x="4088212" y="2419220"/>
              <a:ext cx="1874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Increase in Revenue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6FD079-DD1F-4207-BFE1-5895ECD19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1166" y="2285185"/>
              <a:ext cx="914400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2312A4-C6D1-47D2-89B9-C1E1547A32F0}"/>
              </a:ext>
            </a:extLst>
          </p:cNvPr>
          <p:cNvGrpSpPr/>
          <p:nvPr/>
        </p:nvGrpSpPr>
        <p:grpSpPr>
          <a:xfrm>
            <a:off x="6198250" y="1140604"/>
            <a:ext cx="2854323" cy="1141506"/>
            <a:chOff x="6044464" y="1140604"/>
            <a:chExt cx="2854323" cy="1141506"/>
          </a:xfrm>
        </p:grpSpPr>
        <p:sp>
          <p:nvSpPr>
            <p:cNvPr id="26" name="Rectangle: Diagonal Corners Rounded 25">
              <a:extLst>
                <a:ext uri="{FF2B5EF4-FFF2-40B4-BE49-F238E27FC236}">
                  <a16:creationId xmlns:a16="http://schemas.microsoft.com/office/drawing/2014/main" id="{AEDEBECB-F395-4BA9-A686-0E4089E7CFC6}"/>
                </a:ext>
              </a:extLst>
            </p:cNvPr>
            <p:cNvSpPr/>
            <p:nvPr/>
          </p:nvSpPr>
          <p:spPr>
            <a:xfrm>
              <a:off x="6044464" y="1140604"/>
              <a:ext cx="2854323" cy="1141506"/>
            </a:xfrm>
            <a:prstGeom prst="round2DiagRect">
              <a:avLst/>
            </a:prstGeom>
            <a:solidFill>
              <a:srgbClr val="F9C3D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828B29-1EDB-496A-B516-CA24C7A6684E}"/>
                </a:ext>
              </a:extLst>
            </p:cNvPr>
            <p:cNvGrpSpPr/>
            <p:nvPr/>
          </p:nvGrpSpPr>
          <p:grpSpPr>
            <a:xfrm>
              <a:off x="6281576" y="1259973"/>
              <a:ext cx="2617211" cy="914400"/>
              <a:chOff x="6281576" y="1259973"/>
              <a:chExt cx="2617211" cy="91440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A9B981E-B397-46C2-883E-8DB19227A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1576" y="125997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D7EAD1-24B2-479C-939D-16FE934264DC}"/>
                  </a:ext>
                </a:extLst>
              </p:cNvPr>
              <p:cNvSpPr txBox="1"/>
              <p:nvPr/>
            </p:nvSpPr>
            <p:spPr>
              <a:xfrm>
                <a:off x="7191038" y="1394008"/>
                <a:ext cx="1707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Price Optimization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1A2AEF-5431-4523-A416-3E26C6DC1305}"/>
              </a:ext>
            </a:extLst>
          </p:cNvPr>
          <p:cNvGrpSpPr/>
          <p:nvPr/>
        </p:nvGrpSpPr>
        <p:grpSpPr>
          <a:xfrm>
            <a:off x="142969" y="3583268"/>
            <a:ext cx="2872684" cy="1141506"/>
            <a:chOff x="142969" y="3225128"/>
            <a:chExt cx="2872684" cy="1141506"/>
          </a:xfrm>
        </p:grpSpPr>
        <p:sp>
          <p:nvSpPr>
            <p:cNvPr id="28" name="Rectangle: Diagonal Corners Rounded 27">
              <a:extLst>
                <a:ext uri="{FF2B5EF4-FFF2-40B4-BE49-F238E27FC236}">
                  <a16:creationId xmlns:a16="http://schemas.microsoft.com/office/drawing/2014/main" id="{A975B7D4-7546-42C2-B7BA-E00F6DBBE50F}"/>
                </a:ext>
              </a:extLst>
            </p:cNvPr>
            <p:cNvSpPr/>
            <p:nvPr/>
          </p:nvSpPr>
          <p:spPr>
            <a:xfrm>
              <a:off x="161330" y="3225128"/>
              <a:ext cx="2854323" cy="1141506"/>
            </a:xfrm>
            <a:prstGeom prst="round2DiagRect">
              <a:avLst/>
            </a:prstGeom>
            <a:solidFill>
              <a:srgbClr val="F9C3D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D8839D-C634-43BB-B394-BAC2F843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969" y="3338681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3E3C52-E00F-4E19-B069-6D9EFE992BB1}"/>
                </a:ext>
              </a:extLst>
            </p:cNvPr>
            <p:cNvSpPr txBox="1"/>
            <p:nvPr/>
          </p:nvSpPr>
          <p:spPr>
            <a:xfrm>
              <a:off x="1057369" y="3472716"/>
              <a:ext cx="1874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Advance Planning of Resources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B12838-AA16-40E9-9ABE-73A3429EE6FA}"/>
              </a:ext>
            </a:extLst>
          </p:cNvPr>
          <p:cNvGrpSpPr/>
          <p:nvPr/>
        </p:nvGrpSpPr>
        <p:grpSpPr>
          <a:xfrm>
            <a:off x="6198044" y="3583268"/>
            <a:ext cx="2854529" cy="1141506"/>
            <a:chOff x="6198044" y="3184766"/>
            <a:chExt cx="2854529" cy="1141506"/>
          </a:xfrm>
        </p:grpSpPr>
        <p:sp>
          <p:nvSpPr>
            <p:cNvPr id="27" name="Rectangle: Diagonal Corners Rounded 26">
              <a:extLst>
                <a:ext uri="{FF2B5EF4-FFF2-40B4-BE49-F238E27FC236}">
                  <a16:creationId xmlns:a16="http://schemas.microsoft.com/office/drawing/2014/main" id="{377D2138-6972-4291-B696-C1D4BCA4D65C}"/>
                </a:ext>
              </a:extLst>
            </p:cNvPr>
            <p:cNvSpPr/>
            <p:nvPr/>
          </p:nvSpPr>
          <p:spPr>
            <a:xfrm>
              <a:off x="6198044" y="3184766"/>
              <a:ext cx="2854323" cy="1141506"/>
            </a:xfrm>
            <a:prstGeom prst="round2DiagRect">
              <a:avLst/>
            </a:prstGeom>
            <a:solidFill>
              <a:srgbClr val="F9C3D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80AD0E-77CD-4767-B953-AD18C78DF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1576" y="3298319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003971-D5CF-4631-9C8C-33741850B6D4}"/>
                </a:ext>
              </a:extLst>
            </p:cNvPr>
            <p:cNvSpPr txBox="1"/>
            <p:nvPr/>
          </p:nvSpPr>
          <p:spPr>
            <a:xfrm>
              <a:off x="7177615" y="3293854"/>
              <a:ext cx="18749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Deep-dive Into Changes in Demand</a:t>
              </a:r>
            </a:p>
          </p:txBody>
        </p:sp>
      </p:grp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E97CCAB0-147E-4E4B-B2CF-76BB76F46CF2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1505165" y="2310728"/>
            <a:ext cx="1589884" cy="457200"/>
          </a:xfrm>
          <a:prstGeom prst="curvedConnector3">
            <a:avLst>
              <a:gd name="adj1" fmla="val -9431"/>
            </a:avLst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41D7A8A1-07E3-4DE9-AF96-E82125DDEBE9}"/>
              </a:ext>
            </a:extLst>
          </p:cNvPr>
          <p:cNvCxnSpPr>
            <a:cxnSpLocks/>
            <a:stCxn id="28" idx="0"/>
            <a:endCxn id="29" idx="1"/>
          </p:cNvCxnSpPr>
          <p:nvPr/>
        </p:nvCxnSpPr>
        <p:spPr>
          <a:xfrm flipV="1">
            <a:off x="3015653" y="3338681"/>
            <a:ext cx="1506558" cy="815340"/>
          </a:xfrm>
          <a:prstGeom prst="curvedConnector2">
            <a:avLst/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C57767D-D96F-4D1B-AB85-7C100D90164F}"/>
              </a:ext>
            </a:extLst>
          </p:cNvPr>
          <p:cNvCxnSpPr>
            <a:cxnSpLocks/>
            <a:stCxn id="26" idx="2"/>
            <a:endCxn id="29" idx="3"/>
          </p:cNvCxnSpPr>
          <p:nvPr/>
        </p:nvCxnSpPr>
        <p:spPr>
          <a:xfrm rot="10800000" flipV="1">
            <a:off x="4522212" y="1711357"/>
            <a:ext cx="1676039" cy="485818"/>
          </a:xfrm>
          <a:prstGeom prst="curvedConnector2">
            <a:avLst/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1663026-33E9-4BDA-B180-E7817AFA70F7}"/>
              </a:ext>
            </a:extLst>
          </p:cNvPr>
          <p:cNvCxnSpPr>
            <a:cxnSpLocks/>
            <a:stCxn id="27" idx="3"/>
            <a:endCxn id="21" idx="3"/>
          </p:cNvCxnSpPr>
          <p:nvPr/>
        </p:nvCxnSpPr>
        <p:spPr>
          <a:xfrm rot="16200000" flipV="1">
            <a:off x="6380932" y="2338994"/>
            <a:ext cx="815339" cy="1673210"/>
          </a:xfrm>
          <a:prstGeom prst="curvedConnector2">
            <a:avLst/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40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475954B-C531-634C-A218-5B71C36F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306" y="3037080"/>
            <a:ext cx="2487797" cy="1684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E9201-8434-3E46-8567-66CB39BD9FD4}"/>
              </a:ext>
            </a:extLst>
          </p:cNvPr>
          <p:cNvSpPr txBox="1"/>
          <p:nvPr/>
        </p:nvSpPr>
        <p:spPr>
          <a:xfrm>
            <a:off x="240510" y="4835723"/>
            <a:ext cx="6074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>
                <a:solidFill>
                  <a:schemeClr val="bg1">
                    <a:lumMod val="50000"/>
                  </a:schemeClr>
                </a:solidFill>
              </a:rPr>
              <a:t>Image Source : https://</a:t>
            </a:r>
            <a:r>
              <a:rPr lang="en-US" sz="700" i="1" err="1">
                <a:solidFill>
                  <a:schemeClr val="bg1">
                    <a:lumMod val="50000"/>
                  </a:schemeClr>
                </a:solidFill>
              </a:rPr>
              <a:t>www.analyticsvidhya.com</a:t>
            </a:r>
            <a:r>
              <a:rPr lang="en-US" sz="700" i="1">
                <a:solidFill>
                  <a:schemeClr val="bg1">
                    <a:lumMod val="50000"/>
                  </a:schemeClr>
                </a:solidFill>
              </a:rPr>
              <a:t>/blog/2021/08/univariate-time-series-anomaly-detection-using-</a:t>
            </a:r>
            <a:r>
              <a:rPr lang="en-US" sz="700" i="1" err="1">
                <a:solidFill>
                  <a:schemeClr val="bg1">
                    <a:lumMod val="50000"/>
                  </a:schemeClr>
                </a:solidFill>
              </a:rPr>
              <a:t>arima</a:t>
            </a:r>
            <a:r>
              <a:rPr lang="en-US" sz="700" i="1">
                <a:solidFill>
                  <a:schemeClr val="bg1">
                    <a:lumMod val="50000"/>
                  </a:schemeClr>
                </a:solidFill>
              </a:rPr>
              <a:t>-model/</a:t>
            </a:r>
          </a:p>
          <a:p>
            <a:endParaRPr lang="en-US" sz="700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E1850D-274B-4F28-96EC-5CFCEA817230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>
                <a:solidFill>
                  <a:srgbClr val="D61440"/>
                </a:solidFill>
              </a:rPr>
              <a:t>Business to Analytics Problem Framing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CB58D7-0028-41C5-B38F-3B41218DF878}"/>
              </a:ext>
            </a:extLst>
          </p:cNvPr>
          <p:cNvSpPr/>
          <p:nvPr/>
        </p:nvSpPr>
        <p:spPr>
          <a:xfrm>
            <a:off x="469109" y="1321578"/>
            <a:ext cx="1280160" cy="564371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Collect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46736D-3D65-4B03-B347-A0CB1BA493CE}"/>
              </a:ext>
            </a:extLst>
          </p:cNvPr>
          <p:cNvSpPr/>
          <p:nvPr/>
        </p:nvSpPr>
        <p:spPr>
          <a:xfrm>
            <a:off x="2402684" y="1321578"/>
            <a:ext cx="1280160" cy="564371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9D2704-15ED-413E-8178-FF87EF5275F0}"/>
              </a:ext>
            </a:extLst>
          </p:cNvPr>
          <p:cNvSpPr/>
          <p:nvPr/>
        </p:nvSpPr>
        <p:spPr>
          <a:xfrm>
            <a:off x="4345786" y="1321578"/>
            <a:ext cx="1280160" cy="564371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9BF9C4-1096-41C5-B8E2-E61614A840A0}"/>
              </a:ext>
            </a:extLst>
          </p:cNvPr>
          <p:cNvSpPr/>
          <p:nvPr/>
        </p:nvSpPr>
        <p:spPr>
          <a:xfrm>
            <a:off x="6542564" y="2106420"/>
            <a:ext cx="2033280" cy="812023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Anomaly Detection Models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618E98-27E2-40E2-BF1E-ABC8C15F4EBF}"/>
              </a:ext>
            </a:extLst>
          </p:cNvPr>
          <p:cNvSpPr/>
          <p:nvPr/>
        </p:nvSpPr>
        <p:spPr>
          <a:xfrm>
            <a:off x="4345786" y="3435262"/>
            <a:ext cx="1280160" cy="564371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Model Comparison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12B0E9-6989-4758-B8A6-F9FC93B79DCC}"/>
              </a:ext>
            </a:extLst>
          </p:cNvPr>
          <p:cNvSpPr/>
          <p:nvPr/>
        </p:nvSpPr>
        <p:spPr>
          <a:xfrm>
            <a:off x="2402684" y="3435262"/>
            <a:ext cx="1280160" cy="564371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Alert Generation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D3B9AF-D40E-4E4E-9A40-1C070ACC8242}"/>
              </a:ext>
            </a:extLst>
          </p:cNvPr>
          <p:cNvSpPr/>
          <p:nvPr/>
        </p:nvSpPr>
        <p:spPr>
          <a:xfrm>
            <a:off x="402167" y="3434504"/>
            <a:ext cx="1347102" cy="5643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Revenue Optimization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4D4F51A-E60A-4530-9428-44B258200C5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749269" y="1603764"/>
            <a:ext cx="653415" cy="12700"/>
          </a:xfrm>
          <a:prstGeom prst="curvedConnector3">
            <a:avLst>
              <a:gd name="adj1" fmla="val 50000"/>
            </a:avLst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E786A1D-4C90-44ED-8B2D-504E817DEDB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682844" y="1603764"/>
            <a:ext cx="662942" cy="12700"/>
          </a:xfrm>
          <a:prstGeom prst="curvedConnector3">
            <a:avLst>
              <a:gd name="adj1" fmla="val 50000"/>
            </a:avLst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C06486DF-1742-4D06-9504-B5CBF4C15F9F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5625946" y="1603764"/>
            <a:ext cx="1933258" cy="502656"/>
          </a:xfrm>
          <a:prstGeom prst="curvedConnector2">
            <a:avLst/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E5204F6-5B81-4B1A-A894-AE328B80E97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V="1">
            <a:off x="4985866" y="2512432"/>
            <a:ext cx="1556698" cy="922830"/>
          </a:xfrm>
          <a:prstGeom prst="curvedConnector2">
            <a:avLst/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E600E5D8-9616-4374-B38B-44AB92BE3461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rot="10800000">
            <a:off x="3682844" y="3717448"/>
            <a:ext cx="662942" cy="12700"/>
          </a:xfrm>
          <a:prstGeom prst="curvedConnector3">
            <a:avLst>
              <a:gd name="adj1" fmla="val 50000"/>
            </a:avLst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9747A46-164C-4E99-8944-B63905253795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rot="10800000">
            <a:off x="1749270" y="3716690"/>
            <a:ext cx="653415" cy="758"/>
          </a:xfrm>
          <a:prstGeom prst="curvedConnector3">
            <a:avLst>
              <a:gd name="adj1" fmla="val 50000"/>
            </a:avLst>
          </a:prstGeom>
          <a:ln>
            <a:solidFill>
              <a:srgbClr val="D6144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511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D07042-9B4D-49CC-A2D1-F82F76A6250B}"/>
              </a:ext>
            </a:extLst>
          </p:cNvPr>
          <p:cNvGrpSpPr/>
          <p:nvPr/>
        </p:nvGrpSpPr>
        <p:grpSpPr>
          <a:xfrm>
            <a:off x="54423" y="1067564"/>
            <a:ext cx="8886376" cy="3458580"/>
            <a:chOff x="54423" y="1189484"/>
            <a:chExt cx="8886376" cy="3458580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2652DF6A-0331-484E-A68F-0B8674D460EE}"/>
                </a:ext>
              </a:extLst>
            </p:cNvPr>
            <p:cNvSpPr/>
            <p:nvPr/>
          </p:nvSpPr>
          <p:spPr>
            <a:xfrm>
              <a:off x="54423" y="2728653"/>
              <a:ext cx="640080" cy="64008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Data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2ADD03-7026-4DE8-85BC-AC1ADF7177AC}"/>
                </a:ext>
              </a:extLst>
            </p:cNvPr>
            <p:cNvSpPr/>
            <p:nvPr/>
          </p:nvSpPr>
          <p:spPr>
            <a:xfrm>
              <a:off x="900545" y="1191491"/>
              <a:ext cx="2236355" cy="22930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C48D335-7C66-473E-95F8-A08E1379687B}"/>
                </a:ext>
              </a:extLst>
            </p:cNvPr>
            <p:cNvSpPr/>
            <p:nvPr/>
          </p:nvSpPr>
          <p:spPr>
            <a:xfrm>
              <a:off x="3293325" y="1191491"/>
              <a:ext cx="2932714" cy="322815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D430B6C-4746-4ABB-841E-F8E99E4B1E40}"/>
                </a:ext>
              </a:extLst>
            </p:cNvPr>
            <p:cNvSpPr/>
            <p:nvPr/>
          </p:nvSpPr>
          <p:spPr>
            <a:xfrm>
              <a:off x="6525670" y="1191491"/>
              <a:ext cx="2415129" cy="322815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E9A7F2-52F9-49AB-9467-E7E9C23F1326}"/>
                </a:ext>
              </a:extLst>
            </p:cNvPr>
            <p:cNvSpPr/>
            <p:nvPr/>
          </p:nvSpPr>
          <p:spPr>
            <a:xfrm>
              <a:off x="1026938" y="2844339"/>
              <a:ext cx="855517" cy="39708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Data Cleaning</a:t>
              </a:r>
            </a:p>
          </p:txBody>
        </p:sp>
        <p:sp>
          <p:nvSpPr>
            <p:cNvPr id="11" name="Flowchart: Magnetic Disk 10">
              <a:extLst>
                <a:ext uri="{FF2B5EF4-FFF2-40B4-BE49-F238E27FC236}">
                  <a16:creationId xmlns:a16="http://schemas.microsoft.com/office/drawing/2014/main" id="{8BF7AF4F-7D7B-4409-B648-9FC086B8DA43}"/>
                </a:ext>
              </a:extLst>
            </p:cNvPr>
            <p:cNvSpPr/>
            <p:nvPr/>
          </p:nvSpPr>
          <p:spPr>
            <a:xfrm>
              <a:off x="1134656" y="1449322"/>
              <a:ext cx="640080" cy="64008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Training Data</a:t>
              </a:r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9BB9EEBE-4600-4DB3-8FEE-8DE82253FF63}"/>
                </a:ext>
              </a:extLst>
            </p:cNvPr>
            <p:cNvSpPr/>
            <p:nvPr/>
          </p:nvSpPr>
          <p:spPr>
            <a:xfrm>
              <a:off x="1134656" y="4007984"/>
              <a:ext cx="640080" cy="640080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Test Data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C78E13F-C920-4B8F-BB7C-4D5300378728}"/>
                </a:ext>
              </a:extLst>
            </p:cNvPr>
            <p:cNvSpPr/>
            <p:nvPr/>
          </p:nvSpPr>
          <p:spPr>
            <a:xfrm>
              <a:off x="2207962" y="2844339"/>
              <a:ext cx="855517" cy="39708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EDA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DB3D172-19D7-4530-B013-22FBACA39627}"/>
                </a:ext>
              </a:extLst>
            </p:cNvPr>
            <p:cNvSpPr/>
            <p:nvPr/>
          </p:nvSpPr>
          <p:spPr>
            <a:xfrm>
              <a:off x="2107245" y="1596327"/>
              <a:ext cx="855517" cy="39708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Feature Creation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8D7EBC6-775D-4BCD-96EE-794B8EB077F7}"/>
                </a:ext>
              </a:extLst>
            </p:cNvPr>
            <p:cNvSpPr/>
            <p:nvPr/>
          </p:nvSpPr>
          <p:spPr>
            <a:xfrm>
              <a:off x="694429" y="2982884"/>
              <a:ext cx="332509" cy="12469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F69AA80-CC25-4779-BA3F-89A6CED626F7}"/>
                </a:ext>
              </a:extLst>
            </p:cNvPr>
            <p:cNvSpPr/>
            <p:nvPr/>
          </p:nvSpPr>
          <p:spPr>
            <a:xfrm>
              <a:off x="1879772" y="2980533"/>
              <a:ext cx="332509" cy="12469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4C8E020-7B82-4B87-9FFB-01ED465D89CA}"/>
                </a:ext>
              </a:extLst>
            </p:cNvPr>
            <p:cNvSpPr/>
            <p:nvPr/>
          </p:nvSpPr>
          <p:spPr>
            <a:xfrm>
              <a:off x="1774736" y="1732522"/>
              <a:ext cx="332509" cy="124691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8B2412F-7458-4859-8828-FD0E8231E419}"/>
                </a:ext>
              </a:extLst>
            </p:cNvPr>
            <p:cNvSpPr/>
            <p:nvPr/>
          </p:nvSpPr>
          <p:spPr>
            <a:xfrm rot="16200000">
              <a:off x="1071413" y="2401750"/>
              <a:ext cx="766566" cy="128016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85F3E8F-B6C2-4A76-865A-2D03D8181E5A}"/>
                </a:ext>
              </a:extLst>
            </p:cNvPr>
            <p:cNvSpPr/>
            <p:nvPr/>
          </p:nvSpPr>
          <p:spPr>
            <a:xfrm rot="5400000" flipV="1">
              <a:off x="1071413" y="3560693"/>
              <a:ext cx="766566" cy="128016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71B808-B75A-49CE-8EFD-9BDFD9DFC031}"/>
                </a:ext>
              </a:extLst>
            </p:cNvPr>
            <p:cNvSpPr/>
            <p:nvPr/>
          </p:nvSpPr>
          <p:spPr>
            <a:xfrm>
              <a:off x="3427817" y="1596327"/>
              <a:ext cx="855517" cy="39708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Cluster-based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FC846A7-D831-461C-8D47-568ED0F7B5B5}"/>
                </a:ext>
              </a:extLst>
            </p:cNvPr>
            <p:cNvSpPr/>
            <p:nvPr/>
          </p:nvSpPr>
          <p:spPr>
            <a:xfrm>
              <a:off x="3427817" y="2254245"/>
              <a:ext cx="855517" cy="39708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PCA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234E160-664C-4E83-8F1A-8FF8BFA6C092}"/>
                </a:ext>
              </a:extLst>
            </p:cNvPr>
            <p:cNvSpPr/>
            <p:nvPr/>
          </p:nvSpPr>
          <p:spPr>
            <a:xfrm>
              <a:off x="3427817" y="3040391"/>
              <a:ext cx="855517" cy="39708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Standard Deviation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E10EF19-642F-442C-8AFF-CA583A41E1FF}"/>
                </a:ext>
              </a:extLst>
            </p:cNvPr>
            <p:cNvSpPr/>
            <p:nvPr/>
          </p:nvSpPr>
          <p:spPr>
            <a:xfrm>
              <a:off x="3427817" y="3826537"/>
              <a:ext cx="855517" cy="39708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Other Algorithms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5691FEFF-EE2F-4467-B264-A334B8B7A13C}"/>
                </a:ext>
              </a:extLst>
            </p:cNvPr>
            <p:cNvSpPr/>
            <p:nvPr/>
          </p:nvSpPr>
          <p:spPr>
            <a:xfrm>
              <a:off x="3249076" y="1732522"/>
              <a:ext cx="182880" cy="12469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1227F6-F1FC-4A2C-B7C3-09BB9FCED745}"/>
                </a:ext>
              </a:extLst>
            </p:cNvPr>
            <p:cNvSpPr/>
            <p:nvPr/>
          </p:nvSpPr>
          <p:spPr>
            <a:xfrm>
              <a:off x="3188441" y="1762217"/>
              <a:ext cx="64008" cy="229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325750A7-1794-4189-9FCC-1724094531E8}"/>
                </a:ext>
              </a:extLst>
            </p:cNvPr>
            <p:cNvSpPr/>
            <p:nvPr/>
          </p:nvSpPr>
          <p:spPr>
            <a:xfrm>
              <a:off x="3249076" y="2390440"/>
              <a:ext cx="182880" cy="12469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B4C82CD-36C0-4BDA-BA92-55ED1ABF0E35}"/>
                </a:ext>
              </a:extLst>
            </p:cNvPr>
            <p:cNvSpPr/>
            <p:nvPr/>
          </p:nvSpPr>
          <p:spPr>
            <a:xfrm>
              <a:off x="3244937" y="3172742"/>
              <a:ext cx="182880" cy="12469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A07A25E0-1630-4569-ACE0-02C0D73BDB49}"/>
                </a:ext>
              </a:extLst>
            </p:cNvPr>
            <p:cNvSpPr/>
            <p:nvPr/>
          </p:nvSpPr>
          <p:spPr>
            <a:xfrm>
              <a:off x="3247374" y="3960272"/>
              <a:ext cx="182880" cy="12469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8644C1-A142-45A0-8117-EABEE19405AA}"/>
                </a:ext>
              </a:extLst>
            </p:cNvPr>
            <p:cNvSpPr/>
            <p:nvPr/>
          </p:nvSpPr>
          <p:spPr>
            <a:xfrm rot="5400000">
              <a:off x="3084160" y="1640820"/>
              <a:ext cx="46890" cy="2896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6E97B2D3-2F44-4FAC-8B23-84BD5AE87C3A}"/>
                </a:ext>
              </a:extLst>
            </p:cNvPr>
            <p:cNvSpPr txBox="1">
              <a:spLocks/>
            </p:cNvSpPr>
            <p:nvPr/>
          </p:nvSpPr>
          <p:spPr>
            <a:xfrm>
              <a:off x="3951036" y="1195238"/>
              <a:ext cx="1617292" cy="3184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000" kern="120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sz="1100" b="1" i="1"/>
                <a:t>Anomaly Detection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D8462F6F-705A-4D42-86B6-2A20BAB45CE8}"/>
                </a:ext>
              </a:extLst>
            </p:cNvPr>
            <p:cNvSpPr txBox="1">
              <a:spLocks/>
            </p:cNvSpPr>
            <p:nvPr/>
          </p:nvSpPr>
          <p:spPr>
            <a:xfrm>
              <a:off x="1210076" y="1195238"/>
              <a:ext cx="1617292" cy="3184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000" kern="120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sz="1100" b="1" i="1"/>
                <a:t>Data Preprocessing</a:t>
              </a:r>
            </a:p>
          </p:txBody>
        </p:sp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90635114-C8BE-4CB6-834F-4D068E80CC9F}"/>
                </a:ext>
              </a:extLst>
            </p:cNvPr>
            <p:cNvSpPr/>
            <p:nvPr/>
          </p:nvSpPr>
          <p:spPr>
            <a:xfrm>
              <a:off x="4997293" y="2543355"/>
              <a:ext cx="1428206" cy="710820"/>
            </a:xfrm>
            <a:prstGeom prst="diamond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Best Model / Algorithm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8A93A2-3FED-438B-87AC-667C0DEC03FA}"/>
                </a:ext>
              </a:extLst>
            </p:cNvPr>
            <p:cNvSpPr/>
            <p:nvPr/>
          </p:nvSpPr>
          <p:spPr>
            <a:xfrm>
              <a:off x="4566425" y="1762217"/>
              <a:ext cx="64008" cy="22930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CD16A2-D4C4-4B89-B552-40C55BCE0229}"/>
                </a:ext>
              </a:extLst>
            </p:cNvPr>
            <p:cNvSpPr/>
            <p:nvPr/>
          </p:nvSpPr>
          <p:spPr>
            <a:xfrm rot="5400000">
              <a:off x="4403081" y="1642469"/>
              <a:ext cx="46893" cy="2863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8D0992-C4BE-4C0F-A63E-6680CA3E7203}"/>
                </a:ext>
              </a:extLst>
            </p:cNvPr>
            <p:cNvSpPr/>
            <p:nvPr/>
          </p:nvSpPr>
          <p:spPr>
            <a:xfrm rot="5400000">
              <a:off x="4403080" y="2322563"/>
              <a:ext cx="46893" cy="2863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AC32E3-B038-4F7D-A8D4-4096FB8E3C87}"/>
                </a:ext>
              </a:extLst>
            </p:cNvPr>
            <p:cNvSpPr/>
            <p:nvPr/>
          </p:nvSpPr>
          <p:spPr>
            <a:xfrm rot="5400000">
              <a:off x="4403079" y="3105594"/>
              <a:ext cx="46893" cy="2863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01A9497-EE40-4C8B-ACEC-7DB0540B1C9A}"/>
                </a:ext>
              </a:extLst>
            </p:cNvPr>
            <p:cNvSpPr/>
            <p:nvPr/>
          </p:nvSpPr>
          <p:spPr>
            <a:xfrm rot="5400000">
              <a:off x="4403078" y="3888627"/>
              <a:ext cx="46893" cy="2863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97BC781-BF56-4BB3-9C9B-BEFF0566FF41}"/>
                </a:ext>
              </a:extLst>
            </p:cNvPr>
            <p:cNvSpPr/>
            <p:nvPr/>
          </p:nvSpPr>
          <p:spPr>
            <a:xfrm>
              <a:off x="4627785" y="2830557"/>
              <a:ext cx="363112" cy="12469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576591A6-91F1-4B6E-BC34-C6028B61B26B}"/>
                </a:ext>
              </a:extLst>
            </p:cNvPr>
            <p:cNvSpPr/>
            <p:nvPr/>
          </p:nvSpPr>
          <p:spPr>
            <a:xfrm rot="16200000">
              <a:off x="5079913" y="3826835"/>
              <a:ext cx="1265596" cy="128016"/>
            </a:xfrm>
            <a:prstGeom prst="rightArrow">
              <a:avLst/>
            </a:prstGeom>
            <a:solidFill>
              <a:srgbClr val="95B3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35628C2-1259-4E7E-8FF4-E876AEA41427}"/>
                </a:ext>
              </a:extLst>
            </p:cNvPr>
            <p:cNvSpPr/>
            <p:nvPr/>
          </p:nvSpPr>
          <p:spPr>
            <a:xfrm rot="5400000" flipH="1">
              <a:off x="3724849" y="2503520"/>
              <a:ext cx="61815" cy="39706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722C2EE0-1CEA-49F0-A623-3473850D1B24}"/>
                </a:ext>
              </a:extLst>
            </p:cNvPr>
            <p:cNvSpPr txBox="1">
              <a:spLocks/>
            </p:cNvSpPr>
            <p:nvPr/>
          </p:nvSpPr>
          <p:spPr>
            <a:xfrm>
              <a:off x="6924588" y="1189484"/>
              <a:ext cx="1617292" cy="3184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000" kern="1200">
                  <a:solidFill>
                    <a:schemeClr val="tx1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sz="1100" b="1" i="1"/>
                <a:t>Alert System</a:t>
              </a:r>
            </a:p>
          </p:txBody>
        </p:sp>
        <p:pic>
          <p:nvPicPr>
            <p:cNvPr id="44" name="Picture 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AF80BF-2DA1-43C3-8E0B-0616D1F8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25623" y="1869283"/>
              <a:ext cx="274320" cy="274320"/>
            </a:xfrm>
            <a:prstGeom prst="rect">
              <a:avLst/>
            </a:prstGeom>
          </p:spPr>
        </p:pic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69FA17E0-C76B-47C0-A463-81E3EF33F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720947" y="2998891"/>
              <a:ext cx="274320" cy="274320"/>
            </a:xfrm>
            <a:prstGeom prst="rect">
              <a:avLst/>
            </a:prstGeom>
          </p:spPr>
        </p:pic>
        <p:pic>
          <p:nvPicPr>
            <p:cNvPr id="50" name="Picture 49" descr="Logo, icon&#10;&#10;Description automatically generated">
              <a:extLst>
                <a:ext uri="{FF2B5EF4-FFF2-40B4-BE49-F238E27FC236}">
                  <a16:creationId xmlns:a16="http://schemas.microsoft.com/office/drawing/2014/main" id="{816A7171-E4E1-49C8-A9E9-AD71B9CB7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277720" y="1756222"/>
              <a:ext cx="274320" cy="274320"/>
            </a:xfrm>
            <a:prstGeom prst="rect">
              <a:avLst/>
            </a:prstGeom>
          </p:spPr>
        </p:pic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F46C07F2-729B-488D-8BD9-7881B0DEED4E}"/>
                </a:ext>
              </a:extLst>
            </p:cNvPr>
            <p:cNvSpPr/>
            <p:nvPr/>
          </p:nvSpPr>
          <p:spPr>
            <a:xfrm>
              <a:off x="7305476" y="2615161"/>
              <a:ext cx="855517" cy="39708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Report Generation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22ADE1B-D899-4E95-8075-431791DEC35F}"/>
                </a:ext>
              </a:extLst>
            </p:cNvPr>
            <p:cNvSpPr/>
            <p:nvPr/>
          </p:nvSpPr>
          <p:spPr>
            <a:xfrm>
              <a:off x="7305476" y="3535480"/>
              <a:ext cx="855517" cy="54697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Alert to Revenue Managers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400A4C3-480B-4479-9135-CB5352C79A2C}"/>
                </a:ext>
              </a:extLst>
            </p:cNvPr>
            <p:cNvSpPr/>
            <p:nvPr/>
          </p:nvSpPr>
          <p:spPr>
            <a:xfrm>
              <a:off x="7305476" y="1694842"/>
              <a:ext cx="855517" cy="39708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Anomaly in Booking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4319B9-9CD8-48B5-BB87-8EE460D9A854}"/>
                </a:ext>
              </a:extLst>
            </p:cNvPr>
            <p:cNvSpPr/>
            <p:nvPr/>
          </p:nvSpPr>
          <p:spPr>
            <a:xfrm>
              <a:off x="5677092" y="1869283"/>
              <a:ext cx="64008" cy="67020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5DF00B65-9A53-4534-981D-AA0868A1F4C3}"/>
                </a:ext>
              </a:extLst>
            </p:cNvPr>
            <p:cNvSpPr/>
            <p:nvPr/>
          </p:nvSpPr>
          <p:spPr>
            <a:xfrm>
              <a:off x="5677092" y="1831036"/>
              <a:ext cx="1628384" cy="124691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5D34702C-9C3B-46FE-B9DC-85A0DA60AF6B}"/>
                </a:ext>
              </a:extLst>
            </p:cNvPr>
            <p:cNvSpPr/>
            <p:nvPr/>
          </p:nvSpPr>
          <p:spPr>
            <a:xfrm rot="5400000" flipV="1">
              <a:off x="7471359" y="2289279"/>
              <a:ext cx="523749" cy="12801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5BB6F57B-029D-4277-8B9A-AC3788C9568A}"/>
                </a:ext>
              </a:extLst>
            </p:cNvPr>
            <p:cNvSpPr/>
            <p:nvPr/>
          </p:nvSpPr>
          <p:spPr>
            <a:xfrm rot="5400000" flipV="1">
              <a:off x="7471360" y="3209599"/>
              <a:ext cx="523749" cy="128016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 descr="Icon&#10;&#10;Description automatically generated">
              <a:extLst>
                <a:ext uri="{FF2B5EF4-FFF2-40B4-BE49-F238E27FC236}">
                  <a16:creationId xmlns:a16="http://schemas.microsoft.com/office/drawing/2014/main" id="{BCDC44C5-D33F-4A0D-9087-744244C0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67560" y="2689447"/>
              <a:ext cx="274320" cy="274320"/>
            </a:xfrm>
            <a:prstGeom prst="rect">
              <a:avLst/>
            </a:prstGeom>
          </p:spPr>
        </p:pic>
        <p:pic>
          <p:nvPicPr>
            <p:cNvPr id="61" name="Picture 60" descr="Icon&#10;&#10;Description automatically generated">
              <a:extLst>
                <a:ext uri="{FF2B5EF4-FFF2-40B4-BE49-F238E27FC236}">
                  <a16:creationId xmlns:a16="http://schemas.microsoft.com/office/drawing/2014/main" id="{262BB877-AA1A-4BD0-A0EF-E9992A39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77720" y="3671806"/>
              <a:ext cx="274320" cy="274320"/>
            </a:xfrm>
            <a:prstGeom prst="rect">
              <a:avLst/>
            </a:prstGeom>
          </p:spPr>
        </p:pic>
        <p:pic>
          <p:nvPicPr>
            <p:cNvPr id="63" name="Picture 6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BF9DD88-7080-4F9A-80E8-F25605D91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8156" y="2495404"/>
              <a:ext cx="274320" cy="274320"/>
            </a:xfrm>
            <a:prstGeom prst="rect">
              <a:avLst/>
            </a:prstGeom>
          </p:spPr>
        </p:pic>
        <p:pic>
          <p:nvPicPr>
            <p:cNvPr id="65" name="Picture 64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4F5F5F18-F61E-4453-BC0F-5EF372938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91226" y="2634422"/>
              <a:ext cx="274320" cy="274320"/>
            </a:xfrm>
            <a:prstGeom prst="rect">
              <a:avLst/>
            </a:prstGeom>
          </p:spPr>
        </p:pic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DF56C8AC-465A-4521-83AC-741C18420E12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Methodology Workflow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E0FD6B-6C83-4405-9822-0B757D85EA17}"/>
              </a:ext>
            </a:extLst>
          </p:cNvPr>
          <p:cNvSpPr txBox="1"/>
          <p:nvPr/>
        </p:nvSpPr>
        <p:spPr>
          <a:xfrm>
            <a:off x="54424" y="4620489"/>
            <a:ext cx="8978630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algorithms tried are Isolation Forest, Angle based Outlier Detection, KNN, Connectivity based, Histogram based, Local Outlier Factor, One-class SVM, Minimum Covariance Determinant, Subspace Outlier Detection, Stochastic Outlier Detection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2417C1-288A-445C-AEB9-E2B9D76788FA}"/>
              </a:ext>
            </a:extLst>
          </p:cNvPr>
          <p:cNvSpPr txBox="1"/>
          <p:nvPr/>
        </p:nvSpPr>
        <p:spPr>
          <a:xfrm>
            <a:off x="13254" y="1422637"/>
            <a:ext cx="921554" cy="537917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r">
              <a:spcAft>
                <a:spcPts val="80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from past 3 years - 2019 to 2021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D2C644-B126-46D6-A5B3-43897D666CDE}"/>
              </a:ext>
            </a:extLst>
          </p:cNvPr>
          <p:cNvSpPr txBox="1"/>
          <p:nvPr/>
        </p:nvSpPr>
        <p:spPr>
          <a:xfrm>
            <a:off x="2101228" y="1879648"/>
            <a:ext cx="921554" cy="537917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>
              <a:spcAft>
                <a:spcPts val="80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 code, stay date, nights, 24-hour lag, 48-hour lag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D87A75-35DB-49BC-9AEF-E8C78538D1B5}"/>
              </a:ext>
            </a:extLst>
          </p:cNvPr>
          <p:cNvSpPr txBox="1"/>
          <p:nvPr/>
        </p:nvSpPr>
        <p:spPr>
          <a:xfrm>
            <a:off x="123731" y="3983059"/>
            <a:ext cx="1141395" cy="53791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spcAft>
                <a:spcPts val="80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of other properties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4BCDA6-C186-443C-AA85-AAE0DED3332C}"/>
              </a:ext>
            </a:extLst>
          </p:cNvPr>
          <p:cNvSpPr txBox="1"/>
          <p:nvPr/>
        </p:nvSpPr>
        <p:spPr>
          <a:xfrm>
            <a:off x="4669312" y="3201738"/>
            <a:ext cx="1074945" cy="537917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>
              <a:spcAft>
                <a:spcPts val="800"/>
              </a:spcAft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Best algorithm depends on property type (Shorter Stay Properties/Extended Stay Properties)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8125EF-C27E-4DA1-88AF-BA872D62B58D}"/>
              </a:ext>
            </a:extLst>
          </p:cNvPr>
          <p:cNvSpPr txBox="1"/>
          <p:nvPr/>
        </p:nvSpPr>
        <p:spPr>
          <a:xfrm>
            <a:off x="6508173" y="1955847"/>
            <a:ext cx="1236455" cy="537917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>
              <a:spcAft>
                <a:spcPts val="800"/>
              </a:spcAft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 of anomaly and classification of its type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FA7311D-3383-4115-ABE1-76993F90AC01}"/>
              </a:ext>
            </a:extLst>
          </p:cNvPr>
          <p:cNvSpPr txBox="1"/>
          <p:nvPr/>
        </p:nvSpPr>
        <p:spPr>
          <a:xfrm>
            <a:off x="6508173" y="2889812"/>
            <a:ext cx="1236455" cy="537917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>
              <a:spcAft>
                <a:spcPts val="800"/>
              </a:spcAft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Details like anomaly date, # of bookings, anomaly type, past bookings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39C02C-FCCF-44BF-978F-0DC140442F72}"/>
              </a:ext>
            </a:extLst>
          </p:cNvPr>
          <p:cNvSpPr txBox="1"/>
          <p:nvPr/>
        </p:nvSpPr>
        <p:spPr>
          <a:xfrm>
            <a:off x="6877449" y="3960532"/>
            <a:ext cx="1925655" cy="302687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algn="ctr">
              <a:spcAft>
                <a:spcPts val="800"/>
              </a:spcAft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Alerts sent to revenue managers with their names and email ids 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55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26A5A128-75E3-42E7-8010-1A6410F6B5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344282"/>
              </p:ext>
            </p:extLst>
          </p:nvPr>
        </p:nvGraphicFramePr>
        <p:xfrm>
          <a:off x="271353" y="1363390"/>
          <a:ext cx="8467724" cy="2739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931">
                  <a:extLst>
                    <a:ext uri="{9D8B030D-6E8A-4147-A177-3AD203B41FA5}">
                      <a16:colId xmlns:a16="http://schemas.microsoft.com/office/drawing/2014/main" val="198736257"/>
                    </a:ext>
                  </a:extLst>
                </a:gridCol>
                <a:gridCol w="2116931">
                  <a:extLst>
                    <a:ext uri="{9D8B030D-6E8A-4147-A177-3AD203B41FA5}">
                      <a16:colId xmlns:a16="http://schemas.microsoft.com/office/drawing/2014/main" val="3679183312"/>
                    </a:ext>
                  </a:extLst>
                </a:gridCol>
                <a:gridCol w="2116931">
                  <a:extLst>
                    <a:ext uri="{9D8B030D-6E8A-4147-A177-3AD203B41FA5}">
                      <a16:colId xmlns:a16="http://schemas.microsoft.com/office/drawing/2014/main" val="3942470065"/>
                    </a:ext>
                  </a:extLst>
                </a:gridCol>
                <a:gridCol w="2116931">
                  <a:extLst>
                    <a:ext uri="{9D8B030D-6E8A-4147-A177-3AD203B41FA5}">
                      <a16:colId xmlns:a16="http://schemas.microsoft.com/office/drawing/2014/main" val="3701468292"/>
                    </a:ext>
                  </a:extLst>
                </a:gridCol>
              </a:tblGrid>
              <a:tr h="61781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Principal Component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Standard Deviation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Clustering-based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0E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941505"/>
                  </a:ext>
                </a:extLst>
              </a:tr>
              <a:tr h="7860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Preventative measure for sporadic anomalies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Basic, easily interpreted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3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Easily visualized and interpretable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3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410552"/>
                  </a:ext>
                </a:extLst>
              </a:tr>
              <a:tr h="13361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Cons</a:t>
                      </a:r>
                    </a:p>
                    <a:p>
                      <a:pPr lvl="0" algn="ctr">
                        <a:buNone/>
                      </a:pP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Anomalies on the low end were easily missed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Skewed data causes issues with anomaly prediction, over predicting on the heavy tail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Clusters may include true anomalous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53563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2242AC49-392A-430F-9071-828234E69775}"/>
              </a:ext>
            </a:extLst>
          </p:cNvPr>
          <p:cNvSpPr txBox="1">
            <a:spLocks/>
          </p:cNvSpPr>
          <p:nvPr/>
        </p:nvSpPr>
        <p:spPr>
          <a:xfrm>
            <a:off x="334211" y="715211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Anomaly Detection Models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50B55D-7DB3-431F-A6A5-F92723448147}"/>
              </a:ext>
            </a:extLst>
          </p:cNvPr>
          <p:cNvSpPr/>
          <p:nvPr/>
        </p:nvSpPr>
        <p:spPr>
          <a:xfrm>
            <a:off x="483624" y="4198491"/>
            <a:ext cx="8170066" cy="669872"/>
          </a:xfrm>
          <a:prstGeom prst="roundRect">
            <a:avLst/>
          </a:prstGeom>
          <a:solidFill>
            <a:srgbClr val="D6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Based on literature review and different use cases, other anomaly detection models have lower accuracy</a:t>
            </a:r>
          </a:p>
        </p:txBody>
      </p:sp>
    </p:spTree>
    <p:extLst>
      <p:ext uri="{BB962C8B-B14F-4D97-AF65-F5344CB8AC3E}">
        <p14:creationId xmlns:p14="http://schemas.microsoft.com/office/powerpoint/2010/main" val="195357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475A0C4-B693-4ADE-9A64-D56F2E20C4E4}"/>
              </a:ext>
            </a:extLst>
          </p:cNvPr>
          <p:cNvSpPr txBox="1">
            <a:spLocks/>
          </p:cNvSpPr>
          <p:nvPr/>
        </p:nvSpPr>
        <p:spPr>
          <a:xfrm>
            <a:off x="5112681" y="1911218"/>
            <a:ext cx="3909096" cy="2338139"/>
          </a:xfrm>
          <a:prstGeom prst="round2DiagRect">
            <a:avLst/>
          </a:prstGeom>
          <a:solidFill>
            <a:srgbClr val="F9C3D0"/>
          </a:solidFill>
        </p:spPr>
        <p:txBody>
          <a:bodyPr wrap="square" anchor="ctr">
            <a:no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Hometown Studios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Extended stay guests and rooms include amenities like kitchenettes for long-term guests.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42AC49-392A-430F-9071-828234E69775}"/>
              </a:ext>
            </a:extLst>
          </p:cNvPr>
          <p:cNvSpPr txBox="1">
            <a:spLocks/>
          </p:cNvSpPr>
          <p:nvPr/>
        </p:nvSpPr>
        <p:spPr>
          <a:xfrm>
            <a:off x="532993" y="855728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>
                <a:solidFill>
                  <a:srgbClr val="D61440"/>
                </a:solidFill>
              </a:rPr>
              <a:t>Property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7E248-89C0-EB45-97EE-14DD03CC214C}"/>
              </a:ext>
            </a:extLst>
          </p:cNvPr>
          <p:cNvSpPr txBox="1">
            <a:spLocks/>
          </p:cNvSpPr>
          <p:nvPr/>
        </p:nvSpPr>
        <p:spPr>
          <a:xfrm>
            <a:off x="423623" y="1911218"/>
            <a:ext cx="3909096" cy="2338139"/>
          </a:xfrm>
          <a:prstGeom prst="round2DiagRect">
            <a:avLst/>
          </a:prstGeom>
          <a:solidFill>
            <a:srgbClr val="F9C3D0"/>
          </a:solidFill>
        </p:spPr>
        <p:txBody>
          <a:bodyPr wrap="square" anchor="ctr">
            <a:no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Airport Stays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Shorter length Stays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F6BF0-4313-DA49-A542-7408A50673DC}"/>
              </a:ext>
            </a:extLst>
          </p:cNvPr>
          <p:cNvSpPr txBox="1"/>
          <p:nvPr/>
        </p:nvSpPr>
        <p:spPr>
          <a:xfrm>
            <a:off x="1233183" y="1369107"/>
            <a:ext cx="22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Helvetica Neue Condensed" panose="02000503000000020004" pitchFamily="2" charset="0"/>
                <a:cs typeface="Arial" panose="020B0604020202020204" pitchFamily="34" charset="0"/>
              </a:rPr>
              <a:t>Property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3C9A6-CDBE-C746-9586-79761E98BEB2}"/>
              </a:ext>
            </a:extLst>
          </p:cNvPr>
          <p:cNvSpPr txBox="1"/>
          <p:nvPr/>
        </p:nvSpPr>
        <p:spPr>
          <a:xfrm>
            <a:off x="5922241" y="1358863"/>
            <a:ext cx="22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ea typeface="Helvetica Neue Condensed" panose="02000503000000020004" pitchFamily="2" charset="0"/>
                <a:cs typeface="Arial" panose="020B0604020202020204" pitchFamily="34" charset="0"/>
              </a:rPr>
              <a:t>Property Type 2</a:t>
            </a:r>
          </a:p>
        </p:txBody>
      </p:sp>
    </p:spTree>
    <p:extLst>
      <p:ext uri="{BB962C8B-B14F-4D97-AF65-F5344CB8AC3E}">
        <p14:creationId xmlns:p14="http://schemas.microsoft.com/office/powerpoint/2010/main" val="193000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242AC49-392A-430F-9071-828234E69775}"/>
              </a:ext>
            </a:extLst>
          </p:cNvPr>
          <p:cNvSpPr txBox="1">
            <a:spLocks/>
          </p:cNvSpPr>
          <p:nvPr/>
        </p:nvSpPr>
        <p:spPr>
          <a:xfrm>
            <a:off x="532994" y="2138494"/>
            <a:ext cx="8468893" cy="334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1" dirty="0">
                <a:solidFill>
                  <a:srgbClr val="D61440"/>
                </a:solidFill>
              </a:rPr>
              <a:t>Anomaly Detection for Shorter Stay Properties </a:t>
            </a:r>
          </a:p>
        </p:txBody>
      </p:sp>
    </p:spTree>
    <p:extLst>
      <p:ext uri="{BB962C8B-B14F-4D97-AF65-F5344CB8AC3E}">
        <p14:creationId xmlns:p14="http://schemas.microsoft.com/office/powerpoint/2010/main" val="100164270"/>
      </p:ext>
    </p:extLst>
  </p:cSld>
  <p:clrMapOvr>
    <a:masterClrMapping/>
  </p:clrMapOvr>
</p:sld>
</file>

<file path=ppt/theme/theme1.xml><?xml version="1.0" encoding="utf-8"?>
<a:theme xmlns:a="http://schemas.openxmlformats.org/drawingml/2006/main" name="Red Roof Master Bra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ed Roof In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Red Roof PLU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e Red Collection">
  <a:themeElements>
    <a:clrScheme name="Red Roof Colors">
      <a:dk1>
        <a:sysClr val="windowText" lastClr="000000"/>
      </a:dk1>
      <a:lt1>
        <a:sysClr val="window" lastClr="FFFFFF"/>
      </a:lt1>
      <a:dk2>
        <a:srgbClr val="B60130"/>
      </a:dk2>
      <a:lt2>
        <a:srgbClr val="FBF4E7"/>
      </a:lt2>
      <a:accent1>
        <a:srgbClr val="C89539"/>
      </a:accent1>
      <a:accent2>
        <a:srgbClr val="80ADC5"/>
      </a:accent2>
      <a:accent3>
        <a:srgbClr val="999D6E"/>
      </a:accent3>
      <a:accent4>
        <a:srgbClr val="EEEDD9"/>
      </a:accent4>
      <a:accent5>
        <a:srgbClr val="DFC595"/>
      </a:accent5>
      <a:accent6>
        <a:srgbClr val="69625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HomeTowne Studios">
  <a:themeElements>
    <a:clrScheme name="HTS Colors 1">
      <a:dk1>
        <a:sysClr val="windowText" lastClr="000000"/>
      </a:dk1>
      <a:lt1>
        <a:sysClr val="window" lastClr="FFFFFF"/>
      </a:lt1>
      <a:dk2>
        <a:srgbClr val="1C1712"/>
      </a:dk2>
      <a:lt2>
        <a:srgbClr val="E2D9B9"/>
      </a:lt2>
      <a:accent1>
        <a:srgbClr val="002F25"/>
      </a:accent1>
      <a:accent2>
        <a:srgbClr val="A05A41"/>
      </a:accent2>
      <a:accent3>
        <a:srgbClr val="C89539"/>
      </a:accent3>
      <a:accent4>
        <a:srgbClr val="B60330"/>
      </a:accent4>
      <a:accent5>
        <a:srgbClr val="FFFFFE"/>
      </a:accent5>
      <a:accent6>
        <a:srgbClr val="FFFFFE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4EFC73F89AB74CAE5288A75993BD0D" ma:contentTypeVersion="13" ma:contentTypeDescription="Create a new document." ma:contentTypeScope="" ma:versionID="6500ed4f1c47631c1febe26abeb302f5">
  <xsd:schema xmlns:xsd="http://www.w3.org/2001/XMLSchema" xmlns:xs="http://www.w3.org/2001/XMLSchema" xmlns:p="http://schemas.microsoft.com/office/2006/metadata/properties" xmlns:ns3="c418c492-4186-431d-887a-c0c001af5ebb" xmlns:ns4="f7f31ab1-d3ee-4022-a047-449417872445" targetNamespace="http://schemas.microsoft.com/office/2006/metadata/properties" ma:root="true" ma:fieldsID="052f14ca91b22de457674ddf58ec7528" ns3:_="" ns4:_="">
    <xsd:import namespace="c418c492-4186-431d-887a-c0c001af5ebb"/>
    <xsd:import namespace="f7f31ab1-d3ee-4022-a047-4494178724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18c492-4186-431d-887a-c0c001af5e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f31ab1-d3ee-4022-a047-44941787244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8F9C7A-8680-4AEC-99B7-4AEB82E8EE44}">
  <ds:schemaRefs>
    <ds:schemaRef ds:uri="c418c492-4186-431d-887a-c0c001af5ebb"/>
    <ds:schemaRef ds:uri="f7f31ab1-d3ee-4022-a047-4494178724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1BE094B-654C-4615-A6F8-A909FA4F4FAC}">
  <ds:schemaRefs>
    <ds:schemaRef ds:uri="c418c492-4186-431d-887a-c0c001af5ebb"/>
    <ds:schemaRef ds:uri="f7f31ab1-d3ee-4022-a047-44941787244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0E2CA25-F62C-466E-939D-806ED5009E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16613</TotalTime>
  <Words>1478</Words>
  <Application>Microsoft Office PowerPoint</Application>
  <PresentationFormat>On-screen Show (16:9)</PresentationFormat>
  <Paragraphs>286</Paragraphs>
  <Slides>25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Red Roof Master Brand</vt:lpstr>
      <vt:lpstr>Red Roof Inn</vt:lpstr>
      <vt:lpstr>Red Roof PLUS</vt:lpstr>
      <vt:lpstr>The Red Collection</vt:lpstr>
      <vt:lpstr>HomeTowne Studios</vt:lpstr>
      <vt:lpstr>PowerPoint Presentation</vt:lpstr>
      <vt:lpstr>Team</vt:lpstr>
      <vt:lpstr>Business Problem</vt:lpstr>
      <vt:lpstr>Business Benefits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PowerPoint Presentation</vt:lpstr>
      <vt:lpstr>PowerPoint Presentation</vt:lpstr>
      <vt:lpstr>Mentors</vt:lpstr>
      <vt:lpstr>Appendix - Profit Calculation</vt:lpstr>
      <vt:lpstr>Profit Calculation: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Ledford</dc:creator>
  <cp:lastModifiedBy>Sathiyamurthy, Surya</cp:lastModifiedBy>
  <cp:revision>37</cp:revision>
  <cp:lastPrinted>2020-09-29T15:42:11Z</cp:lastPrinted>
  <dcterms:created xsi:type="dcterms:W3CDTF">2019-07-12T16:47:03Z</dcterms:created>
  <dcterms:modified xsi:type="dcterms:W3CDTF">2023-01-09T16:33:06Z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0x010100754EFC73F89AB74CAE5288A75993BD0D</vt:lpwstr>
  </property>
  <property fmtid="{D5CDD505-2E9C-101B-9397-08002B2CF9AE}" pid="3" name="MSIP_Label_4044bd30-2ed7-4c9d-9d12-46200872a97b_Enabled">
    <vt:lpwstr>true</vt:lpwstr>
  </property>
  <property fmtid="{D5CDD505-2E9C-101B-9397-08002B2CF9AE}" pid="4" name="MSIP_Label_4044bd30-2ed7-4c9d-9d12-46200872a97b_SetDate">
    <vt:lpwstr>2023-01-09T16:32:54Z</vt:lpwstr>
  </property>
  <property fmtid="{D5CDD505-2E9C-101B-9397-08002B2CF9AE}" pid="5" name="MSIP_Label_4044bd30-2ed7-4c9d-9d12-46200872a97b_Method">
    <vt:lpwstr>Standard</vt:lpwstr>
  </property>
  <property fmtid="{D5CDD505-2E9C-101B-9397-08002B2CF9AE}" pid="6" name="MSIP_Label_4044bd30-2ed7-4c9d-9d12-46200872a97b_Name">
    <vt:lpwstr>defa4170-0d19-0005-0004-bc88714345d2</vt:lpwstr>
  </property>
  <property fmtid="{D5CDD505-2E9C-101B-9397-08002B2CF9AE}" pid="7" name="MSIP_Label_4044bd30-2ed7-4c9d-9d12-46200872a97b_SiteId">
    <vt:lpwstr>4130bd39-7c53-419c-b1e5-8758d6d63f21</vt:lpwstr>
  </property>
  <property fmtid="{D5CDD505-2E9C-101B-9397-08002B2CF9AE}" pid="8" name="MSIP_Label_4044bd30-2ed7-4c9d-9d12-46200872a97b_ActionId">
    <vt:lpwstr>eff7e9c9-46ce-416d-bb07-225c5f783757</vt:lpwstr>
  </property>
  <property fmtid="{D5CDD505-2E9C-101B-9397-08002B2CF9AE}" pid="9" name="MSIP_Label_4044bd30-2ed7-4c9d-9d12-46200872a97b_ContentBits">
    <vt:lpwstr>0</vt:lpwstr>
  </property>
</Properties>
</file>